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3" r:id="rId3"/>
    <p:sldId id="257" r:id="rId4"/>
    <p:sldId id="258" r:id="rId5"/>
    <p:sldId id="272" r:id="rId6"/>
    <p:sldId id="259" r:id="rId7"/>
    <p:sldId id="260" r:id="rId8"/>
    <p:sldId id="273" r:id="rId9"/>
    <p:sldId id="264" r:id="rId10"/>
    <p:sldId id="265" r:id="rId11"/>
    <p:sldId id="267" r:id="rId12"/>
    <p:sldId id="268" r:id="rId13"/>
    <p:sldId id="261"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23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68" autoAdjust="0"/>
  </p:normalViewPr>
  <p:slideViewPr>
    <p:cSldViewPr snapToGrid="0">
      <p:cViewPr varScale="1">
        <p:scale>
          <a:sx n="102" d="100"/>
          <a:sy n="102" d="100"/>
        </p:scale>
        <p:origin x="558"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24006241007115"/>
          <c:y val="0.13063750079266875"/>
          <c:w val="0.85175993758992885"/>
          <c:h val="0.6161113378459897"/>
        </c:manualLayout>
      </c:layout>
      <c:lineChart>
        <c:grouping val="standard"/>
        <c:varyColors val="0"/>
        <c:ser>
          <c:idx val="0"/>
          <c:order val="0"/>
          <c:tx>
            <c:strRef>
              <c:f>Sheet1!$B$1</c:f>
              <c:strCache>
                <c:ptCount val="1"/>
                <c:pt idx="0">
                  <c:v>Forward Forward</c:v>
                </c:pt>
              </c:strCache>
            </c:strRef>
          </c:tx>
          <c:spPr>
            <a:ln w="28575" cap="rnd">
              <a:solidFill>
                <a:schemeClr val="accent1">
                  <a:lumMod val="60000"/>
                  <a:lumOff val="40000"/>
                </a:schemeClr>
              </a:solidFill>
              <a:round/>
            </a:ln>
            <a:effectLst/>
          </c:spPr>
          <c:marker>
            <c:symbol val="circle"/>
            <c:size val="5"/>
            <c:spPr>
              <a:solidFill>
                <a:schemeClr val="accent1">
                  <a:lumMod val="40000"/>
                  <a:lumOff val="60000"/>
                </a:schemeClr>
              </a:solidFill>
              <a:ln w="9525">
                <a:solidFill>
                  <a:schemeClr val="accent1">
                    <a:lumMod val="60000"/>
                    <a:lumOff val="40000"/>
                  </a:schemeClr>
                </a:solidFill>
              </a:ln>
              <a:effectLst/>
            </c:spPr>
          </c:marker>
          <c:cat>
            <c:numRef>
              <c:f>Sheet1!$A$2:$A$18</c:f>
              <c:numCache>
                <c:formatCode>General</c:formatCode>
                <c:ptCount val="17"/>
                <c:pt idx="0">
                  <c:v>10</c:v>
                </c:pt>
                <c:pt idx="1">
                  <c:v>20</c:v>
                </c:pt>
                <c:pt idx="2">
                  <c:v>30</c:v>
                </c:pt>
                <c:pt idx="3">
                  <c:v>50</c:v>
                </c:pt>
                <c:pt idx="4">
                  <c:v>100</c:v>
                </c:pt>
                <c:pt idx="5">
                  <c:v>200</c:v>
                </c:pt>
                <c:pt idx="6">
                  <c:v>300</c:v>
                </c:pt>
                <c:pt idx="7">
                  <c:v>500</c:v>
                </c:pt>
                <c:pt idx="8">
                  <c:v>800</c:v>
                </c:pt>
                <c:pt idx="9">
                  <c:v>1000</c:v>
                </c:pt>
                <c:pt idx="10">
                  <c:v>1200</c:v>
                </c:pt>
                <c:pt idx="11">
                  <c:v>1500</c:v>
                </c:pt>
                <c:pt idx="12">
                  <c:v>1800</c:v>
                </c:pt>
                <c:pt idx="13">
                  <c:v>2000</c:v>
                </c:pt>
                <c:pt idx="14">
                  <c:v>2300</c:v>
                </c:pt>
                <c:pt idx="15">
                  <c:v>2500</c:v>
                </c:pt>
                <c:pt idx="16">
                  <c:v>3000</c:v>
                </c:pt>
              </c:numCache>
            </c:numRef>
          </c:cat>
          <c:val>
            <c:numRef>
              <c:f>Sheet1!$B$2:$B$18</c:f>
              <c:numCache>
                <c:formatCode>General</c:formatCode>
                <c:ptCount val="17"/>
                <c:pt idx="0">
                  <c:v>52.389155864715576</c:v>
                </c:pt>
                <c:pt idx="1">
                  <c:v>49.290544986724854</c:v>
                </c:pt>
                <c:pt idx="2">
                  <c:v>50.735944271087646</c:v>
                </c:pt>
                <c:pt idx="3">
                  <c:v>49.56876540184021</c:v>
                </c:pt>
                <c:pt idx="4">
                  <c:v>59.366949081420898</c:v>
                </c:pt>
                <c:pt idx="5">
                  <c:v>72.210603713989258</c:v>
                </c:pt>
                <c:pt idx="6">
                  <c:v>84.020362615585327</c:v>
                </c:pt>
                <c:pt idx="7">
                  <c:v>112.36076617240906</c:v>
                </c:pt>
                <c:pt idx="8">
                  <c:v>122.08791255950928</c:v>
                </c:pt>
                <c:pt idx="9">
                  <c:v>141.82505440711975</c:v>
                </c:pt>
                <c:pt idx="10">
                  <c:v>169.76314783096311</c:v>
                </c:pt>
                <c:pt idx="11">
                  <c:v>201.08153748512268</c:v>
                </c:pt>
                <c:pt idx="12">
                  <c:v>229.54380822181705</c:v>
                </c:pt>
                <c:pt idx="13">
                  <c:v>217.52548766136169</c:v>
                </c:pt>
                <c:pt idx="14">
                  <c:v>206.72996306419373</c:v>
                </c:pt>
                <c:pt idx="15">
                  <c:v>223.91115403175351</c:v>
                </c:pt>
                <c:pt idx="16">
                  <c:v>235.3521728515625</c:v>
                </c:pt>
              </c:numCache>
            </c:numRef>
          </c:val>
          <c:smooth val="0"/>
          <c:extLst>
            <c:ext xmlns:c16="http://schemas.microsoft.com/office/drawing/2014/chart" uri="{C3380CC4-5D6E-409C-BE32-E72D297353CC}">
              <c16:uniqueId val="{00000000-C125-43DC-996A-B713E0C4FF14}"/>
            </c:ext>
          </c:extLst>
        </c:ser>
        <c:ser>
          <c:idx val="1"/>
          <c:order val="1"/>
          <c:tx>
            <c:strRef>
              <c:f>Sheet1!$C$1</c:f>
              <c:strCache>
                <c:ptCount val="1"/>
                <c:pt idx="0">
                  <c:v>Backpropagation</c:v>
                </c:pt>
              </c:strCache>
            </c:strRef>
          </c:tx>
          <c:spPr>
            <a:ln w="28575" cap="rnd">
              <a:solidFill>
                <a:schemeClr val="accent2">
                  <a:lumMod val="60000"/>
                  <a:lumOff val="40000"/>
                </a:schemeClr>
              </a:solidFill>
              <a:round/>
            </a:ln>
            <a:effectLst/>
          </c:spPr>
          <c:marker>
            <c:symbol val="circle"/>
            <c:size val="5"/>
            <c:spPr>
              <a:solidFill>
                <a:schemeClr val="accent2">
                  <a:lumMod val="40000"/>
                  <a:lumOff val="60000"/>
                </a:schemeClr>
              </a:solidFill>
              <a:ln w="9525">
                <a:solidFill>
                  <a:schemeClr val="accent2">
                    <a:lumMod val="60000"/>
                    <a:lumOff val="40000"/>
                  </a:schemeClr>
                </a:solidFill>
              </a:ln>
              <a:effectLst/>
            </c:spPr>
          </c:marker>
          <c:cat>
            <c:numRef>
              <c:f>Sheet1!$A$2:$A$18</c:f>
              <c:numCache>
                <c:formatCode>General</c:formatCode>
                <c:ptCount val="17"/>
                <c:pt idx="0">
                  <c:v>10</c:v>
                </c:pt>
                <c:pt idx="1">
                  <c:v>20</c:v>
                </c:pt>
                <c:pt idx="2">
                  <c:v>30</c:v>
                </c:pt>
                <c:pt idx="3">
                  <c:v>50</c:v>
                </c:pt>
                <c:pt idx="4">
                  <c:v>100</c:v>
                </c:pt>
                <c:pt idx="5">
                  <c:v>200</c:v>
                </c:pt>
                <c:pt idx="6">
                  <c:v>300</c:v>
                </c:pt>
                <c:pt idx="7">
                  <c:v>500</c:v>
                </c:pt>
                <c:pt idx="8">
                  <c:v>800</c:v>
                </c:pt>
                <c:pt idx="9">
                  <c:v>1000</c:v>
                </c:pt>
                <c:pt idx="10">
                  <c:v>1200</c:v>
                </c:pt>
                <c:pt idx="11">
                  <c:v>1500</c:v>
                </c:pt>
                <c:pt idx="12">
                  <c:v>1800</c:v>
                </c:pt>
                <c:pt idx="13">
                  <c:v>2000</c:v>
                </c:pt>
                <c:pt idx="14">
                  <c:v>2300</c:v>
                </c:pt>
                <c:pt idx="15">
                  <c:v>2500</c:v>
                </c:pt>
                <c:pt idx="16">
                  <c:v>3000</c:v>
                </c:pt>
              </c:numCache>
            </c:numRef>
          </c:cat>
          <c:val>
            <c:numRef>
              <c:f>Sheet1!$C$2:$C$18</c:f>
              <c:numCache>
                <c:formatCode>General</c:formatCode>
                <c:ptCount val="17"/>
                <c:pt idx="0">
                  <c:v>18.228075504302979</c:v>
                </c:pt>
                <c:pt idx="1">
                  <c:v>17.179881811141968</c:v>
                </c:pt>
                <c:pt idx="2">
                  <c:v>17.307236909866333</c:v>
                </c:pt>
                <c:pt idx="3">
                  <c:v>17.98311972618103</c:v>
                </c:pt>
                <c:pt idx="4">
                  <c:v>19.887515068054199</c:v>
                </c:pt>
                <c:pt idx="5">
                  <c:v>22.23441743850708</c:v>
                </c:pt>
                <c:pt idx="6">
                  <c:v>23.089141130447388</c:v>
                </c:pt>
                <c:pt idx="7">
                  <c:v>26.823193550109863</c:v>
                </c:pt>
                <c:pt idx="8">
                  <c:v>32.791531085968018</c:v>
                </c:pt>
                <c:pt idx="9">
                  <c:v>35.795387983322144</c:v>
                </c:pt>
                <c:pt idx="10">
                  <c:v>39.068845510482788</c:v>
                </c:pt>
                <c:pt idx="11">
                  <c:v>43.302252769470215</c:v>
                </c:pt>
                <c:pt idx="12">
                  <c:v>50.842267036437988</c:v>
                </c:pt>
                <c:pt idx="13">
                  <c:v>55.976762533187866</c:v>
                </c:pt>
                <c:pt idx="14">
                  <c:v>64.683830976486206</c:v>
                </c:pt>
                <c:pt idx="15">
                  <c:v>65.833683490753174</c:v>
                </c:pt>
                <c:pt idx="16">
                  <c:v>72.114278316497803</c:v>
                </c:pt>
              </c:numCache>
            </c:numRef>
          </c:val>
          <c:smooth val="0"/>
          <c:extLst>
            <c:ext xmlns:c16="http://schemas.microsoft.com/office/drawing/2014/chart" uri="{C3380CC4-5D6E-409C-BE32-E72D297353CC}">
              <c16:uniqueId val="{00000001-C125-43DC-996A-B713E0C4FF14}"/>
            </c:ext>
          </c:extLst>
        </c:ser>
        <c:dLbls>
          <c:showLegendKey val="0"/>
          <c:showVal val="0"/>
          <c:showCatName val="0"/>
          <c:showSerName val="0"/>
          <c:showPercent val="0"/>
          <c:showBubbleSize val="0"/>
        </c:dLbls>
        <c:marker val="1"/>
        <c:smooth val="0"/>
        <c:axId val="48595839"/>
        <c:axId val="48597919"/>
      </c:lineChart>
      <c:catAx>
        <c:axId val="4859583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Units</a:t>
                </a:r>
              </a:p>
            </c:rich>
          </c:tx>
          <c:layout>
            <c:manualLayout>
              <c:xMode val="edge"/>
              <c:yMode val="edge"/>
              <c:x val="0.45668713108757042"/>
              <c:y val="0.89830385147582725"/>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597919"/>
        <c:crosses val="autoZero"/>
        <c:auto val="1"/>
        <c:lblAlgn val="ctr"/>
        <c:lblOffset val="100"/>
        <c:noMultiLvlLbl val="0"/>
      </c:catAx>
      <c:valAx>
        <c:axId val="485979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Time(s)</a:t>
                </a:r>
              </a:p>
            </c:rich>
          </c:tx>
          <c:layout>
            <c:manualLayout>
              <c:xMode val="edge"/>
              <c:yMode val="edge"/>
              <c:x val="8.6062154946665182E-3"/>
              <c:y val="0.3799049935692206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595839"/>
        <c:crosses val="autoZero"/>
        <c:crossBetween val="between"/>
      </c:valAx>
      <c:spPr>
        <a:noFill/>
        <a:ln>
          <a:noFill/>
        </a:ln>
        <a:effectLst/>
      </c:spPr>
    </c:plotArea>
    <c:legend>
      <c:legendPos val="b"/>
      <c:layout>
        <c:manualLayout>
          <c:xMode val="edge"/>
          <c:yMode val="edge"/>
          <c:x val="0.18537584879082672"/>
          <c:y val="6.4031375048576129E-3"/>
          <c:w val="0.61175684657725882"/>
          <c:h val="0.1056452648814411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177288385826775E-2"/>
          <c:y val="0.10320711717475903"/>
          <c:w val="0.92191818405511805"/>
          <c:h val="0.85908056929063059"/>
        </c:manualLayout>
      </c:layout>
      <c:lineChart>
        <c:grouping val="standard"/>
        <c:varyColors val="0"/>
        <c:ser>
          <c:idx val="0"/>
          <c:order val="0"/>
          <c:tx>
            <c:strRef>
              <c:f>Sheet1!$B$1</c:f>
              <c:strCache>
                <c:ptCount val="1"/>
                <c:pt idx="0">
                  <c:v>First Layer Training</c:v>
                </c:pt>
              </c:strCache>
            </c:strRef>
          </c:tx>
          <c:spPr>
            <a:ln w="28575" cap="rnd">
              <a:solidFill>
                <a:schemeClr val="accent1">
                  <a:lumMod val="40000"/>
                  <a:lumOff val="60000"/>
                </a:schemeClr>
              </a:solidFill>
              <a:round/>
            </a:ln>
            <a:effectLst/>
          </c:spPr>
          <c:marker>
            <c:symbol val="none"/>
          </c:marker>
          <c:cat>
            <c:numRef>
              <c:f>Sheet1!$A$2:$A$30</c:f>
              <c:numCache>
                <c:formatCode>General</c:formatCode>
                <c:ptCount val="2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numCache>
            </c:numRef>
          </c:cat>
          <c:val>
            <c:numRef>
              <c:f>Sheet1!$B$2:$B$30</c:f>
              <c:numCache>
                <c:formatCode>General</c:formatCode>
                <c:ptCount val="29"/>
                <c:pt idx="0">
                  <c:v>0.23864445090293801</c:v>
                </c:pt>
                <c:pt idx="1">
                  <c:v>0.32784444093704201</c:v>
                </c:pt>
                <c:pt idx="2">
                  <c:v>0.359377771615982</c:v>
                </c:pt>
                <c:pt idx="3">
                  <c:v>0.38093334436416598</c:v>
                </c:pt>
                <c:pt idx="4">
                  <c:v>0.39151111245155301</c:v>
                </c:pt>
                <c:pt idx="5">
                  <c:v>0.39262223243713301</c:v>
                </c:pt>
                <c:pt idx="6">
                  <c:v>0.42555555701255798</c:v>
                </c:pt>
                <c:pt idx="7">
                  <c:v>0.42104443907737699</c:v>
                </c:pt>
                <c:pt idx="8">
                  <c:v>0.42571112513542098</c:v>
                </c:pt>
                <c:pt idx="9">
                  <c:v>0.44539999961853</c:v>
                </c:pt>
                <c:pt idx="10">
                  <c:v>0.44228887557983398</c:v>
                </c:pt>
                <c:pt idx="11">
                  <c:v>0.44495555758476202</c:v>
                </c:pt>
                <c:pt idx="12">
                  <c:v>0.46926665306091297</c:v>
                </c:pt>
                <c:pt idx="13">
                  <c:v>0.467666655778884</c:v>
                </c:pt>
                <c:pt idx="14">
                  <c:v>0.46911111474037098</c:v>
                </c:pt>
                <c:pt idx="15">
                  <c:v>0.47811111807823098</c:v>
                </c:pt>
                <c:pt idx="16">
                  <c:v>0.48673334717750499</c:v>
                </c:pt>
                <c:pt idx="17">
                  <c:v>0.48913332819938599</c:v>
                </c:pt>
                <c:pt idx="18">
                  <c:v>0.50262224674224798</c:v>
                </c:pt>
                <c:pt idx="19">
                  <c:v>0.50580000877380304</c:v>
                </c:pt>
                <c:pt idx="20">
                  <c:v>0.51037776470184304</c:v>
                </c:pt>
                <c:pt idx="21">
                  <c:v>0.52091109752654996</c:v>
                </c:pt>
                <c:pt idx="22">
                  <c:v>0.51802223920822099</c:v>
                </c:pt>
                <c:pt idx="23">
                  <c:v>0.52193331718444802</c:v>
                </c:pt>
                <c:pt idx="24">
                  <c:v>0.52173334360122603</c:v>
                </c:pt>
                <c:pt idx="25">
                  <c:v>0.52880001068115201</c:v>
                </c:pt>
                <c:pt idx="26">
                  <c:v>0.53515553474426203</c:v>
                </c:pt>
                <c:pt idx="27">
                  <c:v>0.53904443979263295</c:v>
                </c:pt>
                <c:pt idx="28">
                  <c:v>0.54479998350143399</c:v>
                </c:pt>
              </c:numCache>
            </c:numRef>
          </c:val>
          <c:smooth val="0"/>
          <c:extLst>
            <c:ext xmlns:c16="http://schemas.microsoft.com/office/drawing/2014/chart" uri="{C3380CC4-5D6E-409C-BE32-E72D297353CC}">
              <c16:uniqueId val="{00000000-3F5E-4470-915C-96943E618ED4}"/>
            </c:ext>
          </c:extLst>
        </c:ser>
        <c:ser>
          <c:idx val="1"/>
          <c:order val="1"/>
          <c:tx>
            <c:strRef>
              <c:f>Sheet1!$C$1</c:f>
              <c:strCache>
                <c:ptCount val="1"/>
                <c:pt idx="0">
                  <c:v>First Layer Validation</c:v>
                </c:pt>
              </c:strCache>
            </c:strRef>
          </c:tx>
          <c:spPr>
            <a:ln w="28575" cap="rnd">
              <a:solidFill>
                <a:schemeClr val="accent1">
                  <a:lumMod val="75000"/>
                </a:schemeClr>
              </a:solidFill>
              <a:round/>
            </a:ln>
            <a:effectLst/>
          </c:spPr>
          <c:marker>
            <c:symbol val="none"/>
          </c:marker>
          <c:cat>
            <c:numRef>
              <c:f>Sheet1!$A$2:$A$30</c:f>
              <c:numCache>
                <c:formatCode>General</c:formatCode>
                <c:ptCount val="2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numCache>
            </c:numRef>
          </c:cat>
          <c:val>
            <c:numRef>
              <c:f>Sheet1!$C$2:$C$30</c:f>
              <c:numCache>
                <c:formatCode>General</c:formatCode>
                <c:ptCount val="29"/>
                <c:pt idx="0">
                  <c:v>0.24199999868869701</c:v>
                </c:pt>
                <c:pt idx="1">
                  <c:v>0.31799998879432601</c:v>
                </c:pt>
                <c:pt idx="2">
                  <c:v>0.34400001168250999</c:v>
                </c:pt>
                <c:pt idx="3">
                  <c:v>0.36320000886917098</c:v>
                </c:pt>
                <c:pt idx="4">
                  <c:v>0.38220000267028797</c:v>
                </c:pt>
                <c:pt idx="5">
                  <c:v>0.37239998579025202</c:v>
                </c:pt>
                <c:pt idx="6">
                  <c:v>0.40459999442100503</c:v>
                </c:pt>
                <c:pt idx="7">
                  <c:v>0.39879998564720098</c:v>
                </c:pt>
                <c:pt idx="8">
                  <c:v>0.40279999375343301</c:v>
                </c:pt>
                <c:pt idx="9">
                  <c:v>0.41679999232292098</c:v>
                </c:pt>
                <c:pt idx="10">
                  <c:v>0.40479999780654902</c:v>
                </c:pt>
                <c:pt idx="11">
                  <c:v>0.41240000724792403</c:v>
                </c:pt>
                <c:pt idx="12">
                  <c:v>0.42800000309944097</c:v>
                </c:pt>
                <c:pt idx="13">
                  <c:v>0.43419998884201</c:v>
                </c:pt>
                <c:pt idx="14">
                  <c:v>0.423000007867813</c:v>
                </c:pt>
                <c:pt idx="15">
                  <c:v>0.43399998545646601</c:v>
                </c:pt>
                <c:pt idx="16">
                  <c:v>0.43639999628067</c:v>
                </c:pt>
                <c:pt idx="17">
                  <c:v>0.43799999356269798</c:v>
                </c:pt>
                <c:pt idx="18">
                  <c:v>0.448599994182586</c:v>
                </c:pt>
                <c:pt idx="19">
                  <c:v>0.45239999890327398</c:v>
                </c:pt>
                <c:pt idx="20">
                  <c:v>0.45579999685287398</c:v>
                </c:pt>
                <c:pt idx="21">
                  <c:v>0.45140001177787697</c:v>
                </c:pt>
                <c:pt idx="22">
                  <c:v>0.458799988031387</c:v>
                </c:pt>
                <c:pt idx="23">
                  <c:v>0.45620000362396201</c:v>
                </c:pt>
                <c:pt idx="24">
                  <c:v>0.46160000562667802</c:v>
                </c:pt>
                <c:pt idx="25">
                  <c:v>0.46000000834464999</c:v>
                </c:pt>
                <c:pt idx="26">
                  <c:v>0.46239998936653098</c:v>
                </c:pt>
                <c:pt idx="27">
                  <c:v>0.47380000352859403</c:v>
                </c:pt>
                <c:pt idx="28">
                  <c:v>0.46720001101493802</c:v>
                </c:pt>
              </c:numCache>
            </c:numRef>
          </c:val>
          <c:smooth val="0"/>
          <c:extLst>
            <c:ext xmlns:c16="http://schemas.microsoft.com/office/drawing/2014/chart" uri="{C3380CC4-5D6E-409C-BE32-E72D297353CC}">
              <c16:uniqueId val="{00000001-3F5E-4470-915C-96943E618ED4}"/>
            </c:ext>
          </c:extLst>
        </c:ser>
        <c:ser>
          <c:idx val="2"/>
          <c:order val="2"/>
          <c:tx>
            <c:strRef>
              <c:f>Sheet1!$D$1</c:f>
              <c:strCache>
                <c:ptCount val="1"/>
                <c:pt idx="0">
                  <c:v>Second Layer Training</c:v>
                </c:pt>
              </c:strCache>
            </c:strRef>
          </c:tx>
          <c:spPr>
            <a:ln w="28575" cap="rnd">
              <a:solidFill>
                <a:schemeClr val="accent4">
                  <a:lumMod val="60000"/>
                  <a:lumOff val="40000"/>
                </a:schemeClr>
              </a:solidFill>
              <a:round/>
            </a:ln>
            <a:effectLst/>
          </c:spPr>
          <c:marker>
            <c:symbol val="none"/>
          </c:marker>
          <c:cat>
            <c:numRef>
              <c:f>Sheet1!$A$2:$A$30</c:f>
              <c:numCache>
                <c:formatCode>General</c:formatCode>
                <c:ptCount val="2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numCache>
            </c:numRef>
          </c:cat>
          <c:val>
            <c:numRef>
              <c:f>Sheet1!$D$2:$D$30</c:f>
              <c:numCache>
                <c:formatCode>General</c:formatCode>
                <c:ptCount val="29"/>
                <c:pt idx="0">
                  <c:v>0.59682220220565796</c:v>
                </c:pt>
                <c:pt idx="1">
                  <c:v>0.63077777624130205</c:v>
                </c:pt>
                <c:pt idx="2">
                  <c:v>0.64655554294586104</c:v>
                </c:pt>
                <c:pt idx="3">
                  <c:v>0.65711110830306996</c:v>
                </c:pt>
                <c:pt idx="4">
                  <c:v>0.66426664590835505</c:v>
                </c:pt>
                <c:pt idx="5">
                  <c:v>0.67002224922180098</c:v>
                </c:pt>
                <c:pt idx="6">
                  <c:v>0.67595553398132302</c:v>
                </c:pt>
                <c:pt idx="7">
                  <c:v>0.68013334274291903</c:v>
                </c:pt>
                <c:pt idx="8">
                  <c:v>0.68364447355270297</c:v>
                </c:pt>
                <c:pt idx="9">
                  <c:v>0.687511086463928</c:v>
                </c:pt>
                <c:pt idx="10">
                  <c:v>0.69117778539657504</c:v>
                </c:pt>
                <c:pt idx="11">
                  <c:v>0.69502222537994296</c:v>
                </c:pt>
                <c:pt idx="12">
                  <c:v>0.69966667890548695</c:v>
                </c:pt>
                <c:pt idx="13">
                  <c:v>0.70362222194671598</c:v>
                </c:pt>
                <c:pt idx="14">
                  <c:v>0.71195554733276301</c:v>
                </c:pt>
                <c:pt idx="15">
                  <c:v>0.718755543231964</c:v>
                </c:pt>
                <c:pt idx="16">
                  <c:v>0.72248888015747004</c:v>
                </c:pt>
                <c:pt idx="17">
                  <c:v>0.72562223672866799</c:v>
                </c:pt>
                <c:pt idx="18">
                  <c:v>0.725488901138305</c:v>
                </c:pt>
                <c:pt idx="19">
                  <c:v>0.72653335332870395</c:v>
                </c:pt>
                <c:pt idx="20">
                  <c:v>0.73017776012420599</c:v>
                </c:pt>
                <c:pt idx="21">
                  <c:v>0.732044458389282</c:v>
                </c:pt>
                <c:pt idx="22">
                  <c:v>0.729955554008483</c:v>
                </c:pt>
                <c:pt idx="23">
                  <c:v>0.73282223939895597</c:v>
                </c:pt>
                <c:pt idx="24">
                  <c:v>0.73306667804717995</c:v>
                </c:pt>
                <c:pt idx="25">
                  <c:v>0.734422206878662</c:v>
                </c:pt>
                <c:pt idx="26">
                  <c:v>0.73553335666656405</c:v>
                </c:pt>
                <c:pt idx="27">
                  <c:v>0.73640000820159901</c:v>
                </c:pt>
                <c:pt idx="28">
                  <c:v>0.73586666584014804</c:v>
                </c:pt>
              </c:numCache>
            </c:numRef>
          </c:val>
          <c:smooth val="0"/>
          <c:extLst>
            <c:ext xmlns:c16="http://schemas.microsoft.com/office/drawing/2014/chart" uri="{C3380CC4-5D6E-409C-BE32-E72D297353CC}">
              <c16:uniqueId val="{00000002-3F5E-4470-915C-96943E618ED4}"/>
            </c:ext>
          </c:extLst>
        </c:ser>
        <c:ser>
          <c:idx val="3"/>
          <c:order val="3"/>
          <c:tx>
            <c:strRef>
              <c:f>Sheet1!$E$1</c:f>
              <c:strCache>
                <c:ptCount val="1"/>
                <c:pt idx="0">
                  <c:v>Second Layer Validation</c:v>
                </c:pt>
              </c:strCache>
            </c:strRef>
          </c:tx>
          <c:spPr>
            <a:ln w="28575" cap="rnd">
              <a:solidFill>
                <a:schemeClr val="accent4">
                  <a:lumMod val="75000"/>
                </a:schemeClr>
              </a:solidFill>
              <a:round/>
            </a:ln>
            <a:effectLst/>
          </c:spPr>
          <c:marker>
            <c:symbol val="none"/>
          </c:marker>
          <c:cat>
            <c:numRef>
              <c:f>Sheet1!$A$2:$A$30</c:f>
              <c:numCache>
                <c:formatCode>General</c:formatCode>
                <c:ptCount val="2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numCache>
            </c:numRef>
          </c:cat>
          <c:val>
            <c:numRef>
              <c:f>Sheet1!$E$2:$E$30</c:f>
              <c:numCache>
                <c:formatCode>General</c:formatCode>
                <c:ptCount val="29"/>
                <c:pt idx="0">
                  <c:v>0.47240000963210999</c:v>
                </c:pt>
                <c:pt idx="1">
                  <c:v>0.48059999942779502</c:v>
                </c:pt>
                <c:pt idx="2">
                  <c:v>0.48379999399185097</c:v>
                </c:pt>
                <c:pt idx="3">
                  <c:v>0.48420000076293901</c:v>
                </c:pt>
                <c:pt idx="4">
                  <c:v>0.48080000281333901</c:v>
                </c:pt>
                <c:pt idx="5">
                  <c:v>0.479999989271163</c:v>
                </c:pt>
                <c:pt idx="6">
                  <c:v>0.47979998588562001</c:v>
                </c:pt>
                <c:pt idx="7">
                  <c:v>0.47780001163482599</c:v>
                </c:pt>
                <c:pt idx="8">
                  <c:v>0.47740000486373901</c:v>
                </c:pt>
                <c:pt idx="9">
                  <c:v>0.47580000758170998</c:v>
                </c:pt>
                <c:pt idx="10">
                  <c:v>0.478799998760223</c:v>
                </c:pt>
                <c:pt idx="11">
                  <c:v>0.47679999470710699</c:v>
                </c:pt>
                <c:pt idx="12">
                  <c:v>0.474400013685226</c:v>
                </c:pt>
                <c:pt idx="13">
                  <c:v>0.47859999537467901</c:v>
                </c:pt>
                <c:pt idx="14">
                  <c:v>0.47799998521804798</c:v>
                </c:pt>
                <c:pt idx="15">
                  <c:v>0.475400000810623</c:v>
                </c:pt>
                <c:pt idx="16">
                  <c:v>0.47720000147819502</c:v>
                </c:pt>
                <c:pt idx="17">
                  <c:v>0.47940000891685403</c:v>
                </c:pt>
                <c:pt idx="18">
                  <c:v>0.47479999065399098</c:v>
                </c:pt>
                <c:pt idx="19">
                  <c:v>0.47380000352859403</c:v>
                </c:pt>
                <c:pt idx="20">
                  <c:v>0.47639998793601901</c:v>
                </c:pt>
                <c:pt idx="21">
                  <c:v>0.47900000214576699</c:v>
                </c:pt>
                <c:pt idx="22">
                  <c:v>0.47839999198913502</c:v>
                </c:pt>
                <c:pt idx="23">
                  <c:v>0.48300001025199801</c:v>
                </c:pt>
                <c:pt idx="24">
                  <c:v>0.47519999742507901</c:v>
                </c:pt>
                <c:pt idx="25">
                  <c:v>0.47279998660087502</c:v>
                </c:pt>
                <c:pt idx="26">
                  <c:v>0.477600008249282</c:v>
                </c:pt>
                <c:pt idx="27">
                  <c:v>0.47400000691413802</c:v>
                </c:pt>
                <c:pt idx="28">
                  <c:v>0.47819998860359098</c:v>
                </c:pt>
              </c:numCache>
            </c:numRef>
          </c:val>
          <c:smooth val="0"/>
          <c:extLst>
            <c:ext xmlns:c16="http://schemas.microsoft.com/office/drawing/2014/chart" uri="{C3380CC4-5D6E-409C-BE32-E72D297353CC}">
              <c16:uniqueId val="{00000003-3F5E-4470-915C-96943E618ED4}"/>
            </c:ext>
          </c:extLst>
        </c:ser>
        <c:dLbls>
          <c:showLegendKey val="0"/>
          <c:showVal val="0"/>
          <c:showCatName val="0"/>
          <c:showSerName val="0"/>
          <c:showPercent val="0"/>
          <c:showBubbleSize val="0"/>
        </c:dLbls>
        <c:smooth val="0"/>
        <c:axId val="1640501904"/>
        <c:axId val="1640502320"/>
      </c:lineChart>
      <c:catAx>
        <c:axId val="1640501904"/>
        <c:scaling>
          <c:orientation val="minMax"/>
        </c:scaling>
        <c:delete val="1"/>
        <c:axPos val="b"/>
        <c:numFmt formatCode="General" sourceLinked="1"/>
        <c:majorTickMark val="none"/>
        <c:minorTickMark val="none"/>
        <c:tickLblPos val="nextTo"/>
        <c:crossAx val="1640502320"/>
        <c:crosses val="autoZero"/>
        <c:auto val="1"/>
        <c:lblAlgn val="ctr"/>
        <c:lblOffset val="100"/>
        <c:noMultiLvlLbl val="0"/>
      </c:catAx>
      <c:valAx>
        <c:axId val="16405023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0501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6E2BAF-9975-AB36-41CA-6BF9F0908AF4}"/>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60192327-5204-23B6-7FAD-4ACEAF8460BF}"/>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D0F67C81-171B-480C-BE62-869AAAEB18F6}" type="datetime1">
              <a:rPr lang="en-GB"/>
              <a:pPr lvl="0"/>
              <a:t>05/04/2023</a:t>
            </a:fld>
            <a:endParaRPr lang="en-GB"/>
          </a:p>
        </p:txBody>
      </p:sp>
      <p:sp>
        <p:nvSpPr>
          <p:cNvPr id="4" name="Slide Image Placeholder 3">
            <a:extLst>
              <a:ext uri="{FF2B5EF4-FFF2-40B4-BE49-F238E27FC236}">
                <a16:creationId xmlns:a16="http://schemas.microsoft.com/office/drawing/2014/main" id="{DA1CF6C4-A221-2C61-64FB-5068D1EA5B0A}"/>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B21825D6-9EAE-AF6B-D8DE-AFFD4F4A3D5C}"/>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33AE77B1-0AFE-D836-079E-23EEC46D0556}"/>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9D6749EB-0959-8236-123D-A0CEF421EAA6}"/>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DFB55ABA-DD70-4B7E-84B6-61414CD75E23}" type="slidenum">
              <a:t>‹#›</a:t>
            </a:fld>
            <a:endParaRPr lang="en-GB"/>
          </a:p>
        </p:txBody>
      </p:sp>
    </p:spTree>
    <p:extLst>
      <p:ext uri="{BB962C8B-B14F-4D97-AF65-F5344CB8AC3E}">
        <p14:creationId xmlns:p14="http://schemas.microsoft.com/office/powerpoint/2010/main" val="657018290"/>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47498-7844-AB41-C6B3-DACDCB0BF49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6AB196C-99A9-1D7F-DE33-F84EAA384CD8}"/>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69034154-CBBA-3A43-1D12-FFEFF532325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CE62B5A-791E-423F-B18A-2F7D867BCABA}" type="slidenum">
              <a:t>4</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47498-7844-AB41-C6B3-DACDCB0BF49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6AB196C-99A9-1D7F-DE33-F84EAA384CD8}"/>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69034154-CBBA-3A43-1D12-FFEFF532325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CE62B5A-791E-423F-B18A-2F7D867BCABA}" type="slidenum">
              <a:t>5</a:t>
            </a:fld>
            <a:endParaRPr lang="en-GB"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534811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47498-7844-AB41-C6B3-DACDCB0BF49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6AB196C-99A9-1D7F-DE33-F84EAA384CD8}"/>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69034154-CBBA-3A43-1D12-FFEFF532325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CE62B5A-791E-423F-B18A-2F7D867BCABA}" type="slidenum">
              <a:t>14</a:t>
            </a:fld>
            <a:endParaRPr lang="en-GB"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822382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47498-7844-AB41-C6B3-DACDCB0BF49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6AB196C-99A9-1D7F-DE33-F84EAA384CD8}"/>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69034154-CBBA-3A43-1D12-FFEFF532325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CE62B5A-791E-423F-B18A-2F7D867BCABA}" type="slidenum">
              <a:t>15</a:t>
            </a:fld>
            <a:endParaRPr lang="en-GB"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17471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47498-7844-AB41-C6B3-DACDCB0BF49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6AB196C-99A9-1D7F-DE33-F84EAA384CD8}"/>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69034154-CBBA-3A43-1D12-FFEFF532325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CE62B5A-791E-423F-B18A-2F7D867BCABA}" type="slidenum">
              <a:t>16</a:t>
            </a:fld>
            <a:endParaRPr lang="en-GB"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538441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3F41-6D91-559B-8350-3777973423E6}"/>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123C4B3C-F594-B4A7-0328-142A1CA8D2F1}"/>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643F2817-7DAE-E9C3-30F6-68868BCC4671}"/>
              </a:ext>
            </a:extLst>
          </p:cNvPr>
          <p:cNvSpPr txBox="1">
            <a:spLocks noGrp="1"/>
          </p:cNvSpPr>
          <p:nvPr>
            <p:ph type="dt" sz="half" idx="7"/>
          </p:nvPr>
        </p:nvSpPr>
        <p:spPr/>
        <p:txBody>
          <a:bodyPr/>
          <a:lstStyle>
            <a:lvl1pPr>
              <a:defRPr/>
            </a:lvl1pPr>
          </a:lstStyle>
          <a:p>
            <a:pPr lvl="0"/>
            <a:fld id="{031F1D45-AE34-4D87-B999-9E7BFEE60B16}" type="datetime1">
              <a:rPr lang="en-GB"/>
              <a:pPr lvl="0"/>
              <a:t>05/04/2023</a:t>
            </a:fld>
            <a:endParaRPr lang="en-GB"/>
          </a:p>
        </p:txBody>
      </p:sp>
      <p:sp>
        <p:nvSpPr>
          <p:cNvPr id="5" name="Footer Placeholder 4">
            <a:extLst>
              <a:ext uri="{FF2B5EF4-FFF2-40B4-BE49-F238E27FC236}">
                <a16:creationId xmlns:a16="http://schemas.microsoft.com/office/drawing/2014/main" id="{086F299C-20B6-8071-0667-BB235C2CD314}"/>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CBC3685A-5792-DF53-D3E3-85C75B0D0DDF}"/>
              </a:ext>
            </a:extLst>
          </p:cNvPr>
          <p:cNvSpPr txBox="1">
            <a:spLocks noGrp="1"/>
          </p:cNvSpPr>
          <p:nvPr>
            <p:ph type="sldNum" sz="quarter" idx="8"/>
          </p:nvPr>
        </p:nvSpPr>
        <p:spPr/>
        <p:txBody>
          <a:bodyPr/>
          <a:lstStyle>
            <a:lvl1pPr>
              <a:defRPr/>
            </a:lvl1pPr>
          </a:lstStyle>
          <a:p>
            <a:pPr lvl="0"/>
            <a:fld id="{AB95B743-957D-441B-8C59-ABFBE28AAE06}" type="slidenum">
              <a:t>‹#›</a:t>
            </a:fld>
            <a:endParaRPr lang="en-GB"/>
          </a:p>
        </p:txBody>
      </p:sp>
    </p:spTree>
    <p:extLst>
      <p:ext uri="{BB962C8B-B14F-4D97-AF65-F5344CB8AC3E}">
        <p14:creationId xmlns:p14="http://schemas.microsoft.com/office/powerpoint/2010/main" val="1865117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610BD-0B7D-8C3F-FC98-3D7427AAA7E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324DD22B-6E92-83FE-4E52-35A79860C93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844E17-F24B-64DF-74D1-DDAEA0507638}"/>
              </a:ext>
            </a:extLst>
          </p:cNvPr>
          <p:cNvSpPr txBox="1">
            <a:spLocks noGrp="1"/>
          </p:cNvSpPr>
          <p:nvPr>
            <p:ph type="dt" sz="half" idx="7"/>
          </p:nvPr>
        </p:nvSpPr>
        <p:spPr/>
        <p:txBody>
          <a:bodyPr/>
          <a:lstStyle>
            <a:lvl1pPr>
              <a:defRPr/>
            </a:lvl1pPr>
          </a:lstStyle>
          <a:p>
            <a:pPr lvl="0"/>
            <a:fld id="{35A43E12-5F7B-4CBF-BECD-AB28CE1FFDAA}" type="datetime1">
              <a:rPr lang="en-GB"/>
              <a:pPr lvl="0"/>
              <a:t>05/04/2023</a:t>
            </a:fld>
            <a:endParaRPr lang="en-GB"/>
          </a:p>
        </p:txBody>
      </p:sp>
      <p:sp>
        <p:nvSpPr>
          <p:cNvPr id="5" name="Footer Placeholder 4">
            <a:extLst>
              <a:ext uri="{FF2B5EF4-FFF2-40B4-BE49-F238E27FC236}">
                <a16:creationId xmlns:a16="http://schemas.microsoft.com/office/drawing/2014/main" id="{0CE6FE24-A5E0-D1AE-8635-A63EB65ADD64}"/>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F553B45D-2C74-4147-9C94-912320F37317}"/>
              </a:ext>
            </a:extLst>
          </p:cNvPr>
          <p:cNvSpPr txBox="1">
            <a:spLocks noGrp="1"/>
          </p:cNvSpPr>
          <p:nvPr>
            <p:ph type="sldNum" sz="quarter" idx="8"/>
          </p:nvPr>
        </p:nvSpPr>
        <p:spPr/>
        <p:txBody>
          <a:bodyPr/>
          <a:lstStyle>
            <a:lvl1pPr>
              <a:defRPr/>
            </a:lvl1pPr>
          </a:lstStyle>
          <a:p>
            <a:pPr lvl="0"/>
            <a:fld id="{C3A4757C-144A-4F31-8188-C8F43674A309}" type="slidenum">
              <a:t>‹#›</a:t>
            </a:fld>
            <a:endParaRPr lang="en-GB"/>
          </a:p>
        </p:txBody>
      </p:sp>
    </p:spTree>
    <p:extLst>
      <p:ext uri="{BB962C8B-B14F-4D97-AF65-F5344CB8AC3E}">
        <p14:creationId xmlns:p14="http://schemas.microsoft.com/office/powerpoint/2010/main" val="2153805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EDA55D-0C80-4CDE-620C-0E98CB048316}"/>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331F31C8-804C-9294-6BB4-1EB671DCF277}"/>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A903D3-9B5C-B27A-2D17-BBFA8BFB3117}"/>
              </a:ext>
            </a:extLst>
          </p:cNvPr>
          <p:cNvSpPr txBox="1">
            <a:spLocks noGrp="1"/>
          </p:cNvSpPr>
          <p:nvPr>
            <p:ph type="dt" sz="half" idx="7"/>
          </p:nvPr>
        </p:nvSpPr>
        <p:spPr/>
        <p:txBody>
          <a:bodyPr/>
          <a:lstStyle>
            <a:lvl1pPr>
              <a:defRPr/>
            </a:lvl1pPr>
          </a:lstStyle>
          <a:p>
            <a:pPr lvl="0"/>
            <a:fld id="{54163D29-5A4F-484A-BE8B-2A3539800A89}" type="datetime1">
              <a:rPr lang="en-GB"/>
              <a:pPr lvl="0"/>
              <a:t>05/04/2023</a:t>
            </a:fld>
            <a:endParaRPr lang="en-GB"/>
          </a:p>
        </p:txBody>
      </p:sp>
      <p:sp>
        <p:nvSpPr>
          <p:cNvPr id="5" name="Footer Placeholder 4">
            <a:extLst>
              <a:ext uri="{FF2B5EF4-FFF2-40B4-BE49-F238E27FC236}">
                <a16:creationId xmlns:a16="http://schemas.microsoft.com/office/drawing/2014/main" id="{E5D0DEEE-001E-CBB7-3D72-1445D8E6F782}"/>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DEAFE72B-87D7-6838-9CC3-49A0F000D51A}"/>
              </a:ext>
            </a:extLst>
          </p:cNvPr>
          <p:cNvSpPr txBox="1">
            <a:spLocks noGrp="1"/>
          </p:cNvSpPr>
          <p:nvPr>
            <p:ph type="sldNum" sz="quarter" idx="8"/>
          </p:nvPr>
        </p:nvSpPr>
        <p:spPr/>
        <p:txBody>
          <a:bodyPr/>
          <a:lstStyle>
            <a:lvl1pPr>
              <a:defRPr/>
            </a:lvl1pPr>
          </a:lstStyle>
          <a:p>
            <a:pPr lvl="0"/>
            <a:fld id="{9E8F645A-609E-47AC-B8B9-91DE8B385F10}" type="slidenum">
              <a:t>‹#›</a:t>
            </a:fld>
            <a:endParaRPr lang="en-GB"/>
          </a:p>
        </p:txBody>
      </p:sp>
    </p:spTree>
    <p:extLst>
      <p:ext uri="{BB962C8B-B14F-4D97-AF65-F5344CB8AC3E}">
        <p14:creationId xmlns:p14="http://schemas.microsoft.com/office/powerpoint/2010/main" val="3920573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8B6F-135C-22B3-D5AA-1326D84FF14D}"/>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FA9400A5-D2F9-E818-19D8-247FE6A1F94E}"/>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65F2FA8-AE55-0BBC-B41D-2C5E4A8C7D88}"/>
              </a:ext>
            </a:extLst>
          </p:cNvPr>
          <p:cNvSpPr txBox="1">
            <a:spLocks noGrp="1"/>
          </p:cNvSpPr>
          <p:nvPr>
            <p:ph type="dt" sz="half" idx="7"/>
          </p:nvPr>
        </p:nvSpPr>
        <p:spPr/>
        <p:txBody>
          <a:bodyPr/>
          <a:lstStyle>
            <a:lvl1pPr>
              <a:defRPr/>
            </a:lvl1pPr>
          </a:lstStyle>
          <a:p>
            <a:pPr lvl="0"/>
            <a:fld id="{20DC0A12-62FE-488F-95E3-DAC691FD2A02}" type="datetime1">
              <a:rPr lang="en-GB"/>
              <a:pPr lvl="0"/>
              <a:t>05/04/2023</a:t>
            </a:fld>
            <a:endParaRPr lang="en-GB"/>
          </a:p>
        </p:txBody>
      </p:sp>
      <p:sp>
        <p:nvSpPr>
          <p:cNvPr id="5" name="Footer Placeholder 4">
            <a:extLst>
              <a:ext uri="{FF2B5EF4-FFF2-40B4-BE49-F238E27FC236}">
                <a16:creationId xmlns:a16="http://schemas.microsoft.com/office/drawing/2014/main" id="{9215FDB6-B790-BC81-208E-3A256F5C20B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7168ED9-C28B-A5E1-BC48-BF4881F6C594}"/>
              </a:ext>
            </a:extLst>
          </p:cNvPr>
          <p:cNvSpPr txBox="1">
            <a:spLocks noGrp="1"/>
          </p:cNvSpPr>
          <p:nvPr>
            <p:ph type="sldNum" sz="quarter" idx="8"/>
          </p:nvPr>
        </p:nvSpPr>
        <p:spPr/>
        <p:txBody>
          <a:bodyPr/>
          <a:lstStyle>
            <a:lvl1pPr>
              <a:defRPr/>
            </a:lvl1pPr>
          </a:lstStyle>
          <a:p>
            <a:pPr lvl="0"/>
            <a:fld id="{205356CB-3ED0-40EE-808D-1873B760E349}" type="slidenum">
              <a:t>‹#›</a:t>
            </a:fld>
            <a:endParaRPr lang="en-GB"/>
          </a:p>
        </p:txBody>
      </p:sp>
    </p:spTree>
    <p:extLst>
      <p:ext uri="{BB962C8B-B14F-4D97-AF65-F5344CB8AC3E}">
        <p14:creationId xmlns:p14="http://schemas.microsoft.com/office/powerpoint/2010/main" val="1909174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4E5E-74D5-56E8-27B0-0A989EE2C7C8}"/>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D9726878-6163-A2B2-74E1-A4D57B1D05DB}"/>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03E4D4DC-D642-E2CA-AA39-749AA21EF39F}"/>
              </a:ext>
            </a:extLst>
          </p:cNvPr>
          <p:cNvSpPr txBox="1">
            <a:spLocks noGrp="1"/>
          </p:cNvSpPr>
          <p:nvPr>
            <p:ph type="dt" sz="half" idx="7"/>
          </p:nvPr>
        </p:nvSpPr>
        <p:spPr/>
        <p:txBody>
          <a:bodyPr/>
          <a:lstStyle>
            <a:lvl1pPr>
              <a:defRPr/>
            </a:lvl1pPr>
          </a:lstStyle>
          <a:p>
            <a:pPr lvl="0"/>
            <a:fld id="{BD1A3B9B-3912-4AEC-8114-AC3E9A86166C}" type="datetime1">
              <a:rPr lang="en-GB"/>
              <a:pPr lvl="0"/>
              <a:t>05/04/2023</a:t>
            </a:fld>
            <a:endParaRPr lang="en-GB"/>
          </a:p>
        </p:txBody>
      </p:sp>
      <p:sp>
        <p:nvSpPr>
          <p:cNvPr id="5" name="Footer Placeholder 4">
            <a:extLst>
              <a:ext uri="{FF2B5EF4-FFF2-40B4-BE49-F238E27FC236}">
                <a16:creationId xmlns:a16="http://schemas.microsoft.com/office/drawing/2014/main" id="{14DC41AE-FA4D-5033-19CE-930E9CE871FA}"/>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86F921B1-D4E1-C3DE-BC18-7563ACD9E837}"/>
              </a:ext>
            </a:extLst>
          </p:cNvPr>
          <p:cNvSpPr txBox="1">
            <a:spLocks noGrp="1"/>
          </p:cNvSpPr>
          <p:nvPr>
            <p:ph type="sldNum" sz="quarter" idx="8"/>
          </p:nvPr>
        </p:nvSpPr>
        <p:spPr/>
        <p:txBody>
          <a:bodyPr/>
          <a:lstStyle>
            <a:lvl1pPr>
              <a:defRPr/>
            </a:lvl1pPr>
          </a:lstStyle>
          <a:p>
            <a:pPr lvl="0"/>
            <a:fld id="{6D453777-0EF9-45E0-B690-7189364916BB}" type="slidenum">
              <a:t>‹#›</a:t>
            </a:fld>
            <a:endParaRPr lang="en-GB"/>
          </a:p>
        </p:txBody>
      </p:sp>
    </p:spTree>
    <p:extLst>
      <p:ext uri="{BB962C8B-B14F-4D97-AF65-F5344CB8AC3E}">
        <p14:creationId xmlns:p14="http://schemas.microsoft.com/office/powerpoint/2010/main" val="3622157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51DD6-D16C-5D92-DF29-BDF67B744B8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C3EB405A-1177-B583-CBC0-23ACCC186741}"/>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B0013F8-5E71-F177-3472-E7354107C0D4}"/>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D0D0B60-709C-012D-55E6-82B76AC184B3}"/>
              </a:ext>
            </a:extLst>
          </p:cNvPr>
          <p:cNvSpPr txBox="1">
            <a:spLocks noGrp="1"/>
          </p:cNvSpPr>
          <p:nvPr>
            <p:ph type="dt" sz="half" idx="7"/>
          </p:nvPr>
        </p:nvSpPr>
        <p:spPr/>
        <p:txBody>
          <a:bodyPr/>
          <a:lstStyle>
            <a:lvl1pPr>
              <a:defRPr/>
            </a:lvl1pPr>
          </a:lstStyle>
          <a:p>
            <a:pPr lvl="0"/>
            <a:fld id="{08C48849-DB3F-4A54-8175-5D2790784D1E}" type="datetime1">
              <a:rPr lang="en-GB"/>
              <a:pPr lvl="0"/>
              <a:t>05/04/2023</a:t>
            </a:fld>
            <a:endParaRPr lang="en-GB"/>
          </a:p>
        </p:txBody>
      </p:sp>
      <p:sp>
        <p:nvSpPr>
          <p:cNvPr id="6" name="Footer Placeholder 5">
            <a:extLst>
              <a:ext uri="{FF2B5EF4-FFF2-40B4-BE49-F238E27FC236}">
                <a16:creationId xmlns:a16="http://schemas.microsoft.com/office/drawing/2014/main" id="{82E1D041-87A6-ED05-A059-81CBCA3A3AD6}"/>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954E3C57-D92B-CE5D-8241-B4907AED4838}"/>
              </a:ext>
            </a:extLst>
          </p:cNvPr>
          <p:cNvSpPr txBox="1">
            <a:spLocks noGrp="1"/>
          </p:cNvSpPr>
          <p:nvPr>
            <p:ph type="sldNum" sz="quarter" idx="8"/>
          </p:nvPr>
        </p:nvSpPr>
        <p:spPr/>
        <p:txBody>
          <a:bodyPr/>
          <a:lstStyle>
            <a:lvl1pPr>
              <a:defRPr/>
            </a:lvl1pPr>
          </a:lstStyle>
          <a:p>
            <a:pPr lvl="0"/>
            <a:fld id="{92E04D31-12C6-4A71-AD29-A264F45E8C39}" type="slidenum">
              <a:t>‹#›</a:t>
            </a:fld>
            <a:endParaRPr lang="en-GB"/>
          </a:p>
        </p:txBody>
      </p:sp>
    </p:spTree>
    <p:extLst>
      <p:ext uri="{BB962C8B-B14F-4D97-AF65-F5344CB8AC3E}">
        <p14:creationId xmlns:p14="http://schemas.microsoft.com/office/powerpoint/2010/main" val="171779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EEDCB-CFA0-5EC4-FAC6-C29410C9C4A6}"/>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25C2818-4155-6EEC-F344-79937D31A451}"/>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8D1C6D12-8E93-58EE-2E7E-B28CC3AC2716}"/>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CA8FF1-DF82-DDDD-EA51-B3A27B53B16B}"/>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C8191BB2-E151-21C5-9466-16A51D4E4802}"/>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A4734E4-C52C-0880-3E12-19810D9B759B}"/>
              </a:ext>
            </a:extLst>
          </p:cNvPr>
          <p:cNvSpPr txBox="1">
            <a:spLocks noGrp="1"/>
          </p:cNvSpPr>
          <p:nvPr>
            <p:ph type="dt" sz="half" idx="7"/>
          </p:nvPr>
        </p:nvSpPr>
        <p:spPr/>
        <p:txBody>
          <a:bodyPr/>
          <a:lstStyle>
            <a:lvl1pPr>
              <a:defRPr/>
            </a:lvl1pPr>
          </a:lstStyle>
          <a:p>
            <a:pPr lvl="0"/>
            <a:fld id="{CB93945A-95B6-41B1-BDCD-859A339193A5}" type="datetime1">
              <a:rPr lang="en-GB"/>
              <a:pPr lvl="0"/>
              <a:t>05/04/2023</a:t>
            </a:fld>
            <a:endParaRPr lang="en-GB"/>
          </a:p>
        </p:txBody>
      </p:sp>
      <p:sp>
        <p:nvSpPr>
          <p:cNvPr id="8" name="Footer Placeholder 7">
            <a:extLst>
              <a:ext uri="{FF2B5EF4-FFF2-40B4-BE49-F238E27FC236}">
                <a16:creationId xmlns:a16="http://schemas.microsoft.com/office/drawing/2014/main" id="{3B5CED84-3DFE-9177-9BFC-E565BCC5B27C}"/>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F31D6A2F-7989-44E3-75BE-536CE786E443}"/>
              </a:ext>
            </a:extLst>
          </p:cNvPr>
          <p:cNvSpPr txBox="1">
            <a:spLocks noGrp="1"/>
          </p:cNvSpPr>
          <p:nvPr>
            <p:ph type="sldNum" sz="quarter" idx="8"/>
          </p:nvPr>
        </p:nvSpPr>
        <p:spPr/>
        <p:txBody>
          <a:bodyPr/>
          <a:lstStyle>
            <a:lvl1pPr>
              <a:defRPr/>
            </a:lvl1pPr>
          </a:lstStyle>
          <a:p>
            <a:pPr lvl="0"/>
            <a:fld id="{F7AD60B6-A8EB-45E6-A0DB-32D20B57695A}" type="slidenum">
              <a:t>‹#›</a:t>
            </a:fld>
            <a:endParaRPr lang="en-GB"/>
          </a:p>
        </p:txBody>
      </p:sp>
    </p:spTree>
    <p:extLst>
      <p:ext uri="{BB962C8B-B14F-4D97-AF65-F5344CB8AC3E}">
        <p14:creationId xmlns:p14="http://schemas.microsoft.com/office/powerpoint/2010/main" val="79451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AC980-DCEF-9904-3D10-F11AE293C3D5}"/>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64554A5D-D576-9AB0-7822-484093924E2D}"/>
              </a:ext>
            </a:extLst>
          </p:cNvPr>
          <p:cNvSpPr txBox="1">
            <a:spLocks noGrp="1"/>
          </p:cNvSpPr>
          <p:nvPr>
            <p:ph type="dt" sz="half" idx="7"/>
          </p:nvPr>
        </p:nvSpPr>
        <p:spPr/>
        <p:txBody>
          <a:bodyPr/>
          <a:lstStyle>
            <a:lvl1pPr>
              <a:defRPr/>
            </a:lvl1pPr>
          </a:lstStyle>
          <a:p>
            <a:pPr lvl="0"/>
            <a:fld id="{C7CCCDBB-6196-4002-A2EB-90E8D7D98491}" type="datetime1">
              <a:rPr lang="en-GB"/>
              <a:pPr lvl="0"/>
              <a:t>05/04/2023</a:t>
            </a:fld>
            <a:endParaRPr lang="en-GB"/>
          </a:p>
        </p:txBody>
      </p:sp>
      <p:sp>
        <p:nvSpPr>
          <p:cNvPr id="4" name="Footer Placeholder 3">
            <a:extLst>
              <a:ext uri="{FF2B5EF4-FFF2-40B4-BE49-F238E27FC236}">
                <a16:creationId xmlns:a16="http://schemas.microsoft.com/office/drawing/2014/main" id="{4EC8222B-C2FE-DE5C-B312-FC1157ACB189}"/>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3A1B6643-45CE-6944-A3C2-90052140F527}"/>
              </a:ext>
            </a:extLst>
          </p:cNvPr>
          <p:cNvSpPr txBox="1">
            <a:spLocks noGrp="1"/>
          </p:cNvSpPr>
          <p:nvPr>
            <p:ph type="sldNum" sz="quarter" idx="8"/>
          </p:nvPr>
        </p:nvSpPr>
        <p:spPr/>
        <p:txBody>
          <a:bodyPr/>
          <a:lstStyle>
            <a:lvl1pPr>
              <a:defRPr/>
            </a:lvl1pPr>
          </a:lstStyle>
          <a:p>
            <a:pPr lvl="0"/>
            <a:fld id="{BA3DCCA7-B034-42A2-AC0D-4A7BF7C7E828}" type="slidenum">
              <a:t>‹#›</a:t>
            </a:fld>
            <a:endParaRPr lang="en-GB"/>
          </a:p>
        </p:txBody>
      </p:sp>
    </p:spTree>
    <p:extLst>
      <p:ext uri="{BB962C8B-B14F-4D97-AF65-F5344CB8AC3E}">
        <p14:creationId xmlns:p14="http://schemas.microsoft.com/office/powerpoint/2010/main" val="302552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0449DF-7624-0422-6D30-BF9224D38306}"/>
              </a:ext>
            </a:extLst>
          </p:cNvPr>
          <p:cNvSpPr txBox="1">
            <a:spLocks noGrp="1"/>
          </p:cNvSpPr>
          <p:nvPr>
            <p:ph type="dt" sz="half" idx="7"/>
          </p:nvPr>
        </p:nvSpPr>
        <p:spPr/>
        <p:txBody>
          <a:bodyPr/>
          <a:lstStyle>
            <a:lvl1pPr>
              <a:defRPr/>
            </a:lvl1pPr>
          </a:lstStyle>
          <a:p>
            <a:pPr lvl="0"/>
            <a:fld id="{F0FC38BE-3FA3-4166-B46D-171FF13DDF10}" type="datetime1">
              <a:rPr lang="en-GB"/>
              <a:pPr lvl="0"/>
              <a:t>05/04/2023</a:t>
            </a:fld>
            <a:endParaRPr lang="en-GB"/>
          </a:p>
        </p:txBody>
      </p:sp>
      <p:sp>
        <p:nvSpPr>
          <p:cNvPr id="3" name="Footer Placeholder 2">
            <a:extLst>
              <a:ext uri="{FF2B5EF4-FFF2-40B4-BE49-F238E27FC236}">
                <a16:creationId xmlns:a16="http://schemas.microsoft.com/office/drawing/2014/main" id="{074ECED8-3E28-02BD-498A-96E6CA22878D}"/>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CA5796CA-6C67-E649-0ED7-52836F049B16}"/>
              </a:ext>
            </a:extLst>
          </p:cNvPr>
          <p:cNvSpPr txBox="1">
            <a:spLocks noGrp="1"/>
          </p:cNvSpPr>
          <p:nvPr>
            <p:ph type="sldNum" sz="quarter" idx="8"/>
          </p:nvPr>
        </p:nvSpPr>
        <p:spPr/>
        <p:txBody>
          <a:bodyPr/>
          <a:lstStyle>
            <a:lvl1pPr>
              <a:defRPr/>
            </a:lvl1pPr>
          </a:lstStyle>
          <a:p>
            <a:pPr lvl="0"/>
            <a:fld id="{9EFDA1D6-908D-4C9B-9AEC-B8F07BCD845C}" type="slidenum">
              <a:t>‹#›</a:t>
            </a:fld>
            <a:endParaRPr lang="en-GB"/>
          </a:p>
        </p:txBody>
      </p:sp>
    </p:spTree>
    <p:extLst>
      <p:ext uri="{BB962C8B-B14F-4D97-AF65-F5344CB8AC3E}">
        <p14:creationId xmlns:p14="http://schemas.microsoft.com/office/powerpoint/2010/main" val="29732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33C24-BB72-3E1A-19F9-22EA3B71E457}"/>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6B1513F4-A5E8-1D40-05C1-30B547442FAB}"/>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D460E89-1A3D-9B32-D008-D376B24ECC8B}"/>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352CD537-7587-927D-86D8-56E58FD38AB7}"/>
              </a:ext>
            </a:extLst>
          </p:cNvPr>
          <p:cNvSpPr txBox="1">
            <a:spLocks noGrp="1"/>
          </p:cNvSpPr>
          <p:nvPr>
            <p:ph type="dt" sz="half" idx="7"/>
          </p:nvPr>
        </p:nvSpPr>
        <p:spPr/>
        <p:txBody>
          <a:bodyPr/>
          <a:lstStyle>
            <a:lvl1pPr>
              <a:defRPr/>
            </a:lvl1pPr>
          </a:lstStyle>
          <a:p>
            <a:pPr lvl="0"/>
            <a:fld id="{B203D2DE-7881-4B88-9606-35E891E8D5B7}" type="datetime1">
              <a:rPr lang="en-GB"/>
              <a:pPr lvl="0"/>
              <a:t>05/04/2023</a:t>
            </a:fld>
            <a:endParaRPr lang="en-GB"/>
          </a:p>
        </p:txBody>
      </p:sp>
      <p:sp>
        <p:nvSpPr>
          <p:cNvPr id="6" name="Footer Placeholder 5">
            <a:extLst>
              <a:ext uri="{FF2B5EF4-FFF2-40B4-BE49-F238E27FC236}">
                <a16:creationId xmlns:a16="http://schemas.microsoft.com/office/drawing/2014/main" id="{AD1D526C-9013-3B2D-DED7-94F86DC30019}"/>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A145D2B6-D1DF-6313-6406-761E2A66359E}"/>
              </a:ext>
            </a:extLst>
          </p:cNvPr>
          <p:cNvSpPr txBox="1">
            <a:spLocks noGrp="1"/>
          </p:cNvSpPr>
          <p:nvPr>
            <p:ph type="sldNum" sz="quarter" idx="8"/>
          </p:nvPr>
        </p:nvSpPr>
        <p:spPr/>
        <p:txBody>
          <a:bodyPr/>
          <a:lstStyle>
            <a:lvl1pPr>
              <a:defRPr/>
            </a:lvl1pPr>
          </a:lstStyle>
          <a:p>
            <a:pPr lvl="0"/>
            <a:fld id="{48E14066-92D0-459E-9DE7-9E322F136647}" type="slidenum">
              <a:t>‹#›</a:t>
            </a:fld>
            <a:endParaRPr lang="en-GB"/>
          </a:p>
        </p:txBody>
      </p:sp>
    </p:spTree>
    <p:extLst>
      <p:ext uri="{BB962C8B-B14F-4D97-AF65-F5344CB8AC3E}">
        <p14:creationId xmlns:p14="http://schemas.microsoft.com/office/powerpoint/2010/main" val="1049973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52342-15C2-9A8E-D06B-39E352576154}"/>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79CFA81E-603B-5727-B415-6A8DC341DDE3}"/>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46CFDAE3-ED04-6227-9405-F13E7943CC83}"/>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C4D8F81B-7CB1-1E7C-7221-3D4B172E2BB0}"/>
              </a:ext>
            </a:extLst>
          </p:cNvPr>
          <p:cNvSpPr txBox="1">
            <a:spLocks noGrp="1"/>
          </p:cNvSpPr>
          <p:nvPr>
            <p:ph type="dt" sz="half" idx="7"/>
          </p:nvPr>
        </p:nvSpPr>
        <p:spPr/>
        <p:txBody>
          <a:bodyPr/>
          <a:lstStyle>
            <a:lvl1pPr>
              <a:defRPr/>
            </a:lvl1pPr>
          </a:lstStyle>
          <a:p>
            <a:pPr lvl="0"/>
            <a:fld id="{833F994C-7F87-4FD6-8638-FC963522EF75}" type="datetime1">
              <a:rPr lang="en-GB"/>
              <a:pPr lvl="0"/>
              <a:t>05/04/2023</a:t>
            </a:fld>
            <a:endParaRPr lang="en-GB"/>
          </a:p>
        </p:txBody>
      </p:sp>
      <p:sp>
        <p:nvSpPr>
          <p:cNvPr id="6" name="Footer Placeholder 5">
            <a:extLst>
              <a:ext uri="{FF2B5EF4-FFF2-40B4-BE49-F238E27FC236}">
                <a16:creationId xmlns:a16="http://schemas.microsoft.com/office/drawing/2014/main" id="{8550145B-7EE7-A431-EF62-6623855D1EC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F71B79DA-0551-5BB7-1539-119D5548F646}"/>
              </a:ext>
            </a:extLst>
          </p:cNvPr>
          <p:cNvSpPr txBox="1">
            <a:spLocks noGrp="1"/>
          </p:cNvSpPr>
          <p:nvPr>
            <p:ph type="sldNum" sz="quarter" idx="8"/>
          </p:nvPr>
        </p:nvSpPr>
        <p:spPr/>
        <p:txBody>
          <a:bodyPr/>
          <a:lstStyle>
            <a:lvl1pPr>
              <a:defRPr/>
            </a:lvl1pPr>
          </a:lstStyle>
          <a:p>
            <a:pPr lvl="0"/>
            <a:fld id="{F685430C-DF65-42F8-81E4-99E9F32A8882}" type="slidenum">
              <a:t>‹#›</a:t>
            </a:fld>
            <a:endParaRPr lang="en-GB"/>
          </a:p>
        </p:txBody>
      </p:sp>
    </p:spTree>
    <p:extLst>
      <p:ext uri="{BB962C8B-B14F-4D97-AF65-F5344CB8AC3E}">
        <p14:creationId xmlns:p14="http://schemas.microsoft.com/office/powerpoint/2010/main" val="183213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CF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85F2AB-12DB-1C31-D5C3-633ED37C17F2}"/>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ED16E4F7-8CA3-583B-60D4-CB978C6163CF}"/>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C8DD63E-A2E7-A9DA-85F8-A944ACC4F9D6}"/>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459F2805-93FE-4299-9A43-FF150087A934}" type="datetime1">
              <a:rPr lang="en-GB"/>
              <a:pPr lvl="0"/>
              <a:t>05/04/2023</a:t>
            </a:fld>
            <a:endParaRPr lang="en-GB"/>
          </a:p>
        </p:txBody>
      </p:sp>
      <p:sp>
        <p:nvSpPr>
          <p:cNvPr id="5" name="Footer Placeholder 4">
            <a:extLst>
              <a:ext uri="{FF2B5EF4-FFF2-40B4-BE49-F238E27FC236}">
                <a16:creationId xmlns:a16="http://schemas.microsoft.com/office/drawing/2014/main" id="{C24DFEB5-0409-1F43-558D-E486D13AF3B9}"/>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EABF2A7F-E289-3609-D6D9-066796B07824}"/>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C8FC1A5-4336-4875-8B93-B797B19DB2B3}"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gradFill>
          <a:gsLst>
            <a:gs pos="0">
              <a:srgbClr val="F4FAFE"/>
            </a:gs>
            <a:gs pos="100000">
              <a:srgbClr val="FDF5F7"/>
            </a:gs>
          </a:gsLst>
          <a:lin ang="5400000"/>
        </a:gradFill>
        <a:effectLst/>
      </p:bgPr>
    </p:bg>
    <p:spTree>
      <p:nvGrpSpPr>
        <p:cNvPr id="1" name=""/>
        <p:cNvGrpSpPr/>
        <p:nvPr/>
      </p:nvGrpSpPr>
      <p:grpSpPr>
        <a:xfrm>
          <a:off x="0" y="0"/>
          <a:ext cx="0" cy="0"/>
          <a:chOff x="0" y="0"/>
          <a:chExt cx="0" cy="0"/>
        </a:xfrm>
      </p:grpSpPr>
      <p:pic>
        <p:nvPicPr>
          <p:cNvPr id="2" name="Picture 46" descr="Shape, circle&#10;&#10;Description automatically generated">
            <a:extLst>
              <a:ext uri="{FF2B5EF4-FFF2-40B4-BE49-F238E27FC236}">
                <a16:creationId xmlns:a16="http://schemas.microsoft.com/office/drawing/2014/main" id="{105F3BAD-5391-FBBA-8705-9CDB8D08B2DB}"/>
              </a:ext>
            </a:extLst>
          </p:cNvPr>
          <p:cNvPicPr>
            <a:picLocks noChangeAspect="1"/>
          </p:cNvPicPr>
          <p:nvPr/>
        </p:nvPicPr>
        <p:blipFill>
          <a:blip r:embed="rId2">
            <a:alphaModFix amt="10000"/>
          </a:blip>
          <a:stretch>
            <a:fillRect/>
          </a:stretch>
        </p:blipFill>
        <p:spPr>
          <a:xfrm>
            <a:off x="6096003" y="0"/>
            <a:ext cx="6096003" cy="6858000"/>
          </a:xfrm>
          <a:prstGeom prst="rect">
            <a:avLst/>
          </a:prstGeom>
          <a:noFill/>
          <a:ln cap="flat">
            <a:noFill/>
          </a:ln>
        </p:spPr>
      </p:pic>
      <p:sp>
        <p:nvSpPr>
          <p:cNvPr id="3" name="Title 1">
            <a:extLst>
              <a:ext uri="{FF2B5EF4-FFF2-40B4-BE49-F238E27FC236}">
                <a16:creationId xmlns:a16="http://schemas.microsoft.com/office/drawing/2014/main" id="{1B1C275A-E7A4-77E9-998B-DDF5F1623B80}"/>
              </a:ext>
            </a:extLst>
          </p:cNvPr>
          <p:cNvSpPr txBox="1">
            <a:spLocks noGrp="1"/>
          </p:cNvSpPr>
          <p:nvPr>
            <p:ph type="ctrTitle"/>
          </p:nvPr>
        </p:nvSpPr>
        <p:spPr>
          <a:xfrm>
            <a:off x="1733903" y="2328693"/>
            <a:ext cx="9179222" cy="1241215"/>
          </a:xfrm>
        </p:spPr>
        <p:txBody>
          <a:bodyPr>
            <a:noAutofit/>
          </a:bodyPr>
          <a:lstStyle/>
          <a:p>
            <a:pPr lvl="0"/>
            <a:r>
              <a:rPr lang="en-GB" sz="9600" b="1"/>
              <a:t>Forward-Forward</a:t>
            </a:r>
          </a:p>
        </p:txBody>
      </p:sp>
      <p:sp>
        <p:nvSpPr>
          <p:cNvPr id="4" name="Subtitle 2">
            <a:extLst>
              <a:ext uri="{FF2B5EF4-FFF2-40B4-BE49-F238E27FC236}">
                <a16:creationId xmlns:a16="http://schemas.microsoft.com/office/drawing/2014/main" id="{F562889B-4F35-6783-19BD-187F3E52FFE7}"/>
              </a:ext>
            </a:extLst>
          </p:cNvPr>
          <p:cNvSpPr txBox="1">
            <a:spLocks noGrp="1"/>
          </p:cNvSpPr>
          <p:nvPr>
            <p:ph type="subTitle" idx="1"/>
          </p:nvPr>
        </p:nvSpPr>
        <p:spPr>
          <a:xfrm>
            <a:off x="2533646" y="3429000"/>
            <a:ext cx="7543800" cy="742950"/>
          </a:xfrm>
        </p:spPr>
        <p:txBody>
          <a:bodyPr>
            <a:noAutofit/>
          </a:bodyPr>
          <a:lstStyle/>
          <a:p>
            <a:pPr lvl="0"/>
            <a:r>
              <a:rPr lang="en-GB" sz="2800"/>
              <a:t>A use case comparison against Backpropagation</a:t>
            </a:r>
          </a:p>
        </p:txBody>
      </p:sp>
      <p:sp>
        <p:nvSpPr>
          <p:cNvPr id="5" name="TextBox 3">
            <a:extLst>
              <a:ext uri="{FF2B5EF4-FFF2-40B4-BE49-F238E27FC236}">
                <a16:creationId xmlns:a16="http://schemas.microsoft.com/office/drawing/2014/main" id="{7CE93186-82B1-C838-1C84-2C243CBD8A2A}"/>
              </a:ext>
            </a:extLst>
          </p:cNvPr>
          <p:cNvSpPr txBox="1"/>
          <p:nvPr/>
        </p:nvSpPr>
        <p:spPr>
          <a:xfrm>
            <a:off x="0" y="6305693"/>
            <a:ext cx="1733912"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Prof. Spampinato Concetto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Prof. Pennisi Matteo</a:t>
            </a:r>
          </a:p>
        </p:txBody>
      </p:sp>
      <p:sp>
        <p:nvSpPr>
          <p:cNvPr id="6" name="TextBox 4">
            <a:extLst>
              <a:ext uri="{FF2B5EF4-FFF2-40B4-BE49-F238E27FC236}">
                <a16:creationId xmlns:a16="http://schemas.microsoft.com/office/drawing/2014/main" id="{EF841713-2A9D-930D-6D4A-7D31ED7BBC85}"/>
              </a:ext>
            </a:extLst>
          </p:cNvPr>
          <p:cNvSpPr txBox="1"/>
          <p:nvPr/>
        </p:nvSpPr>
        <p:spPr>
          <a:xfrm>
            <a:off x="11021683" y="6305693"/>
            <a:ext cx="1170313"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Incardona Biagio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1000023753</a:t>
            </a:r>
          </a:p>
        </p:txBody>
      </p:sp>
      <p:pic>
        <p:nvPicPr>
          <p:cNvPr id="7" name="Picture 6" descr="Shape, circle">
            <a:extLst>
              <a:ext uri="{FF2B5EF4-FFF2-40B4-BE49-F238E27FC236}">
                <a16:creationId xmlns:a16="http://schemas.microsoft.com/office/drawing/2014/main" id="{8C70E650-F718-34CA-4107-1836AD75B52B}"/>
              </a:ext>
            </a:extLst>
          </p:cNvPr>
          <p:cNvPicPr>
            <a:picLocks noMove="1" noResize="1"/>
          </p:cNvPicPr>
          <p:nvPr/>
        </p:nvPicPr>
        <p:blipFill>
          <a:blip r:embed="rId3"/>
          <a:stretch>
            <a:fillRect/>
          </a:stretch>
        </p:blipFill>
        <p:spPr>
          <a:xfrm>
            <a:off x="-314635" y="-152229"/>
            <a:ext cx="2048539" cy="1501289"/>
          </a:xfrm>
          <a:prstGeom prst="rect">
            <a:avLst/>
          </a:prstGeom>
          <a:noFill/>
          <a:ln cap="flat">
            <a:noFill/>
          </a:ln>
        </p:spPr>
      </p:pic>
      <p:sp>
        <p:nvSpPr>
          <p:cNvPr id="8" name="TextBox 12">
            <a:extLst>
              <a:ext uri="{FF2B5EF4-FFF2-40B4-BE49-F238E27FC236}">
                <a16:creationId xmlns:a16="http://schemas.microsoft.com/office/drawing/2014/main" id="{5D3E9558-9397-875E-1910-8F955E7880DD}"/>
              </a:ext>
            </a:extLst>
          </p:cNvPr>
          <p:cNvSpPr txBox="1"/>
          <p:nvPr/>
        </p:nvSpPr>
        <p:spPr>
          <a:xfrm>
            <a:off x="7410891" y="-1810630"/>
            <a:ext cx="2371057"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800" b="1" i="0" u="none" strike="noStrike" kern="1200" cap="none" spc="0" baseline="0">
                <a:solidFill>
                  <a:srgbClr val="9F23FE"/>
                </a:solidFill>
                <a:uFillTx/>
                <a:latin typeface="Calibri"/>
              </a:rPr>
              <a:t>Agenda</a:t>
            </a:r>
          </a:p>
        </p:txBody>
      </p:sp>
      <p:pic>
        <p:nvPicPr>
          <p:cNvPr id="16" name="Picture 44" descr="Chart, bubble chart&#10;&#10;Description automatically generated">
            <a:extLst>
              <a:ext uri="{FF2B5EF4-FFF2-40B4-BE49-F238E27FC236}">
                <a16:creationId xmlns:a16="http://schemas.microsoft.com/office/drawing/2014/main" id="{FC381115-2CFE-7408-1495-386436762323}"/>
              </a:ext>
            </a:extLst>
          </p:cNvPr>
          <p:cNvPicPr>
            <a:picLocks noChangeAspect="1"/>
          </p:cNvPicPr>
          <p:nvPr/>
        </p:nvPicPr>
        <p:blipFill>
          <a:blip r:embed="rId4">
            <a:alphaModFix amt="52000"/>
          </a:blip>
          <a:srcRect l="25351" t="4376" r="24720" b="13612"/>
          <a:stretch>
            <a:fillRect/>
          </a:stretch>
        </p:blipFill>
        <p:spPr>
          <a:xfrm>
            <a:off x="10248896" y="2514600"/>
            <a:ext cx="0" cy="0"/>
          </a:xfrm>
          <a:prstGeom prst="rect">
            <a:avLst/>
          </a:prstGeom>
          <a:noFill/>
          <a:ln cap="flat">
            <a:noFill/>
          </a:ln>
        </p:spPr>
      </p:pic>
      <p:pic>
        <p:nvPicPr>
          <p:cNvPr id="17" name="Picture 6" descr="Chart, bubble chart&#10;&#10;Description automatically generated">
            <a:extLst>
              <a:ext uri="{FF2B5EF4-FFF2-40B4-BE49-F238E27FC236}">
                <a16:creationId xmlns:a16="http://schemas.microsoft.com/office/drawing/2014/main" id="{05B33A47-0763-3D7A-BD6E-612124A28E40}"/>
              </a:ext>
            </a:extLst>
          </p:cNvPr>
          <p:cNvPicPr>
            <a:picLocks noChangeAspect="1"/>
          </p:cNvPicPr>
          <p:nvPr/>
        </p:nvPicPr>
        <p:blipFill>
          <a:blip r:embed="rId5">
            <a:alphaModFix amt="52000"/>
          </a:blip>
          <a:srcRect l="25351" t="4376" r="24720" b="13612"/>
          <a:stretch>
            <a:fillRect/>
          </a:stretch>
        </p:blipFill>
        <p:spPr>
          <a:xfrm rot="14147461">
            <a:off x="-3395207" y="5460081"/>
            <a:ext cx="4962247" cy="4585368"/>
          </a:xfrm>
          <a:prstGeom prst="rect">
            <a:avLst/>
          </a:prstGeom>
          <a:noFill/>
          <a:ln cap="flat">
            <a:noFill/>
          </a:ln>
        </p:spPr>
      </p:pic>
      <p:pic>
        <p:nvPicPr>
          <p:cNvPr id="18" name="Picture 9" descr="Chart, bubble chart&#10;&#10;Description automatically generated">
            <a:extLst>
              <a:ext uri="{FF2B5EF4-FFF2-40B4-BE49-F238E27FC236}">
                <a16:creationId xmlns:a16="http://schemas.microsoft.com/office/drawing/2014/main" id="{439CAD83-6AE5-3C95-5B5E-B3DDED2A4434}"/>
              </a:ext>
            </a:extLst>
          </p:cNvPr>
          <p:cNvPicPr>
            <a:picLocks noChangeAspect="1"/>
          </p:cNvPicPr>
          <p:nvPr/>
        </p:nvPicPr>
        <p:blipFill>
          <a:blip r:embed="rId6">
            <a:alphaModFix amt="52000"/>
          </a:blip>
          <a:srcRect l="25351" t="4376" r="24720" b="13612"/>
          <a:stretch>
            <a:fillRect/>
          </a:stretch>
        </p:blipFill>
        <p:spPr>
          <a:xfrm rot="13793941">
            <a:off x="-3173937" y="-1866847"/>
            <a:ext cx="4962247" cy="4585368"/>
          </a:xfrm>
          <a:prstGeom prst="rect">
            <a:avLst/>
          </a:prstGeom>
          <a:noFill/>
          <a:ln cap="flat">
            <a:noFill/>
          </a:ln>
        </p:spPr>
      </p:pic>
      <p:pic>
        <p:nvPicPr>
          <p:cNvPr id="19" name="Picture 8" descr="Chart, bubble chart&#10;&#10;Description automatically generated">
            <a:extLst>
              <a:ext uri="{FF2B5EF4-FFF2-40B4-BE49-F238E27FC236}">
                <a16:creationId xmlns:a16="http://schemas.microsoft.com/office/drawing/2014/main" id="{DF35D0FF-0F6B-78A6-7B84-12DAFC9AB702}"/>
              </a:ext>
            </a:extLst>
          </p:cNvPr>
          <p:cNvPicPr>
            <a:picLocks noChangeAspect="1"/>
          </p:cNvPicPr>
          <p:nvPr/>
        </p:nvPicPr>
        <p:blipFill>
          <a:blip r:embed="rId7">
            <a:alphaModFix amt="52000"/>
          </a:blip>
          <a:srcRect l="36400" t="55387" r="40619" b="12219"/>
          <a:stretch>
            <a:fillRect/>
          </a:stretch>
        </p:blipFill>
        <p:spPr>
          <a:xfrm rot="12256281">
            <a:off x="12040888" y="-1338511"/>
            <a:ext cx="2283275" cy="1810704"/>
          </a:xfrm>
          <a:prstGeom prst="rect">
            <a:avLst/>
          </a:prstGeom>
          <a:noFill/>
          <a:ln cap="flat">
            <a:noFill/>
          </a:ln>
        </p:spPr>
      </p:pic>
      <p:pic>
        <p:nvPicPr>
          <p:cNvPr id="20" name="Picture 7" descr="Chart, bubble chart&#10;&#10;Description automatically generated">
            <a:extLst>
              <a:ext uri="{FF2B5EF4-FFF2-40B4-BE49-F238E27FC236}">
                <a16:creationId xmlns:a16="http://schemas.microsoft.com/office/drawing/2014/main" id="{02E40B7E-8C76-1A41-9D0D-68FE582E842B}"/>
              </a:ext>
            </a:extLst>
          </p:cNvPr>
          <p:cNvPicPr>
            <a:picLocks noChangeAspect="1"/>
          </p:cNvPicPr>
          <p:nvPr/>
        </p:nvPicPr>
        <p:blipFill>
          <a:blip r:embed="rId8">
            <a:alphaModFix amt="52000"/>
          </a:blip>
          <a:srcRect l="25351" t="4376" r="24720" b="13612"/>
          <a:stretch>
            <a:fillRect/>
          </a:stretch>
        </p:blipFill>
        <p:spPr>
          <a:xfrm rot="14898042">
            <a:off x="9944046" y="4113036"/>
            <a:ext cx="4962247" cy="4585368"/>
          </a:xfrm>
          <a:prstGeom prst="rect">
            <a:avLst/>
          </a:prstGeom>
          <a:noFill/>
          <a:ln cap="flat">
            <a:noFill/>
          </a:ln>
        </p:spPr>
      </p:pic>
      <p:sp>
        <p:nvSpPr>
          <p:cNvPr id="21" name="Rectangle: Rounded Corners 5">
            <a:extLst>
              <a:ext uri="{FF2B5EF4-FFF2-40B4-BE49-F238E27FC236}">
                <a16:creationId xmlns:a16="http://schemas.microsoft.com/office/drawing/2014/main" id="{F72C067C-5AAE-B263-C6DF-C81BD7808BD6}"/>
              </a:ext>
            </a:extLst>
          </p:cNvPr>
          <p:cNvSpPr/>
          <p:nvPr/>
        </p:nvSpPr>
        <p:spPr>
          <a:xfrm>
            <a:off x="12987203" y="1688311"/>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a:solidFill>
                  <a:srgbClr val="FFFFFF"/>
                </a:solidFill>
                <a:uFillTx/>
                <a:latin typeface="Calibri"/>
              </a:rPr>
              <a:t>1.</a:t>
            </a:r>
            <a:r>
              <a:rPr lang="en-GB" sz="1800" b="1" i="0" u="none" strike="noStrike" kern="1200" cap="none" spc="0" baseline="0">
                <a:solidFill>
                  <a:srgbClr val="FFFFFF"/>
                </a:solidFill>
                <a:uFillTx/>
                <a:latin typeface="Calibri"/>
              </a:rPr>
              <a:t> Summary</a:t>
            </a:r>
          </a:p>
        </p:txBody>
      </p:sp>
      <p:sp>
        <p:nvSpPr>
          <p:cNvPr id="22" name="Rectangle: Rounded Corners 19">
            <a:extLst>
              <a:ext uri="{FF2B5EF4-FFF2-40B4-BE49-F238E27FC236}">
                <a16:creationId xmlns:a16="http://schemas.microsoft.com/office/drawing/2014/main" id="{4DAD70E6-4020-8AB0-D60E-C82CFEF7816E}"/>
              </a:ext>
            </a:extLst>
          </p:cNvPr>
          <p:cNvSpPr/>
          <p:nvPr/>
        </p:nvSpPr>
        <p:spPr>
          <a:xfrm>
            <a:off x="12987203" y="2432998"/>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a:solidFill>
                  <a:srgbClr val="FFFFFF"/>
                </a:solidFill>
                <a:uFillTx/>
                <a:latin typeface="Calibri"/>
              </a:rPr>
              <a:t>2.</a:t>
            </a:r>
            <a:r>
              <a:rPr lang="en-GB" sz="1800" b="1" i="0" u="none" strike="noStrike" kern="1200" cap="none" spc="0" baseline="0">
                <a:solidFill>
                  <a:srgbClr val="FFFFFF"/>
                </a:solidFill>
                <a:uFillTx/>
                <a:latin typeface="Calibri"/>
              </a:rPr>
              <a:t> Approach</a:t>
            </a:r>
          </a:p>
        </p:txBody>
      </p:sp>
      <p:sp>
        <p:nvSpPr>
          <p:cNvPr id="23" name="Rectangle: Rounded Corners 20">
            <a:extLst>
              <a:ext uri="{FF2B5EF4-FFF2-40B4-BE49-F238E27FC236}">
                <a16:creationId xmlns:a16="http://schemas.microsoft.com/office/drawing/2014/main" id="{0A59F24A-CF6D-2F4A-4408-0D1346C753BD}"/>
              </a:ext>
            </a:extLst>
          </p:cNvPr>
          <p:cNvSpPr/>
          <p:nvPr/>
        </p:nvSpPr>
        <p:spPr>
          <a:xfrm>
            <a:off x="12987203" y="3177695"/>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a:solidFill>
                  <a:srgbClr val="FFFFFF"/>
                </a:solidFill>
                <a:uFillTx/>
                <a:latin typeface="Calibri"/>
              </a:rPr>
              <a:t>3.</a:t>
            </a:r>
            <a:r>
              <a:rPr lang="en-GB" sz="1800" b="1" i="0" u="none" strike="noStrike" kern="1200" cap="none" spc="0" baseline="0">
                <a:solidFill>
                  <a:srgbClr val="FFFFFF"/>
                </a:solidFill>
                <a:uFillTx/>
                <a:latin typeface="Calibri"/>
              </a:rPr>
              <a:t> Backpropagation</a:t>
            </a:r>
          </a:p>
        </p:txBody>
      </p:sp>
      <p:sp>
        <p:nvSpPr>
          <p:cNvPr id="24" name="Rectangle: Rounded Corners 21">
            <a:extLst>
              <a:ext uri="{FF2B5EF4-FFF2-40B4-BE49-F238E27FC236}">
                <a16:creationId xmlns:a16="http://schemas.microsoft.com/office/drawing/2014/main" id="{21710BFD-1F89-1204-DFE2-0D238CD9FE4A}"/>
              </a:ext>
            </a:extLst>
          </p:cNvPr>
          <p:cNvSpPr/>
          <p:nvPr/>
        </p:nvSpPr>
        <p:spPr>
          <a:xfrm>
            <a:off x="12987203" y="3922382"/>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a:solidFill>
                  <a:srgbClr val="FFFFFF"/>
                </a:solidFill>
                <a:uFillTx/>
                <a:latin typeface="Calibri"/>
              </a:rPr>
              <a:t>4.</a:t>
            </a:r>
            <a:r>
              <a:rPr lang="en-GB" sz="1800" b="1" i="0" u="none" strike="noStrike" kern="1200" cap="none" spc="0" baseline="0">
                <a:solidFill>
                  <a:srgbClr val="FFFFFF"/>
                </a:solidFill>
                <a:uFillTx/>
                <a:latin typeface="Calibri"/>
              </a:rPr>
              <a:t> ForwardForward</a:t>
            </a:r>
          </a:p>
        </p:txBody>
      </p:sp>
      <p:sp>
        <p:nvSpPr>
          <p:cNvPr id="25" name="Rectangle: Rounded Corners 22">
            <a:extLst>
              <a:ext uri="{FF2B5EF4-FFF2-40B4-BE49-F238E27FC236}">
                <a16:creationId xmlns:a16="http://schemas.microsoft.com/office/drawing/2014/main" id="{F13BF9F7-2905-E5E9-4189-1AEA5C4F6D8A}"/>
              </a:ext>
            </a:extLst>
          </p:cNvPr>
          <p:cNvSpPr/>
          <p:nvPr/>
        </p:nvSpPr>
        <p:spPr>
          <a:xfrm>
            <a:off x="12987203" y="4667079"/>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a:solidFill>
                  <a:srgbClr val="FFFFFF"/>
                </a:solidFill>
                <a:uFillTx/>
                <a:latin typeface="Calibri"/>
              </a:rPr>
              <a:t>5.</a:t>
            </a:r>
            <a:r>
              <a:rPr lang="en-GB" sz="1800" b="1" i="0" u="none" strike="noStrike" kern="1200" cap="none" spc="0" baseline="0">
                <a:solidFill>
                  <a:srgbClr val="FFFFFF"/>
                </a:solidFill>
                <a:uFillTx/>
                <a:latin typeface="Calibri"/>
              </a:rPr>
              <a:t> </a:t>
            </a:r>
            <a:r>
              <a:rPr lang="en-GB" sz="1800" b="1" i="0" u="none" strike="noStrike" kern="0" cap="none" spc="0" baseline="0">
                <a:solidFill>
                  <a:srgbClr val="FFFFFF"/>
                </a:solidFill>
                <a:uFillTx/>
                <a:latin typeface="Calibri"/>
              </a:rPr>
              <a:t>Models Implementation</a:t>
            </a:r>
            <a:endParaRPr lang="en-GB" sz="1800" b="1" i="0" u="none" strike="noStrike" kern="1200" cap="none" spc="0" baseline="0">
              <a:solidFill>
                <a:srgbClr val="FFFFFF"/>
              </a:solidFill>
              <a:uFillTx/>
              <a:latin typeface="Calibri"/>
            </a:endParaRPr>
          </a:p>
        </p:txBody>
      </p:sp>
      <p:sp>
        <p:nvSpPr>
          <p:cNvPr id="26" name="Rectangle: Rounded Corners 23">
            <a:extLst>
              <a:ext uri="{FF2B5EF4-FFF2-40B4-BE49-F238E27FC236}">
                <a16:creationId xmlns:a16="http://schemas.microsoft.com/office/drawing/2014/main" id="{7C3B1276-51BC-5119-4389-BFB1A679D0AC}"/>
              </a:ext>
            </a:extLst>
          </p:cNvPr>
          <p:cNvSpPr/>
          <p:nvPr/>
        </p:nvSpPr>
        <p:spPr>
          <a:xfrm>
            <a:off x="12987203" y="5411766"/>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dirty="0">
                <a:solidFill>
                  <a:srgbClr val="FFFFFF"/>
                </a:solidFill>
                <a:uFillTx/>
                <a:latin typeface="Calibri"/>
              </a:rPr>
              <a:t>6.</a:t>
            </a:r>
            <a:r>
              <a:rPr lang="en-GB" sz="1800" b="1" i="0" u="none" strike="noStrike" kern="1200" cap="none" spc="0" baseline="0" dirty="0">
                <a:solidFill>
                  <a:srgbClr val="FFFFFF"/>
                </a:solidFill>
                <a:uFillTx/>
                <a:latin typeface="Calibri"/>
              </a:rPr>
              <a:t> </a:t>
            </a:r>
            <a:r>
              <a:rPr lang="en-GB" sz="1800" b="1" i="0" u="none" strike="noStrike" kern="0" cap="none" spc="0" baseline="0" dirty="0">
                <a:solidFill>
                  <a:srgbClr val="FFFFFF"/>
                </a:solidFill>
                <a:uFillTx/>
                <a:latin typeface="Calibri"/>
              </a:rPr>
              <a:t>Peculiarities</a:t>
            </a:r>
            <a:endParaRPr lang="en-GB" sz="1800" b="1" i="0" u="none" strike="noStrike" kern="1200" cap="none" spc="0" baseline="0" dirty="0">
              <a:solidFill>
                <a:srgbClr val="FFFFFF"/>
              </a:solidFill>
              <a:uFillTx/>
              <a:latin typeface="Calibri"/>
            </a:endParaRPr>
          </a:p>
        </p:txBody>
      </p:sp>
      <p:sp>
        <p:nvSpPr>
          <p:cNvPr id="27" name="Rectangle: Rounded Corners 23">
            <a:extLst>
              <a:ext uri="{FF2B5EF4-FFF2-40B4-BE49-F238E27FC236}">
                <a16:creationId xmlns:a16="http://schemas.microsoft.com/office/drawing/2014/main" id="{8AC6DDCF-3719-A7ED-5DC7-49C065163A31}"/>
              </a:ext>
            </a:extLst>
          </p:cNvPr>
          <p:cNvSpPr/>
          <p:nvPr/>
        </p:nvSpPr>
        <p:spPr>
          <a:xfrm>
            <a:off x="12987203" y="6156454"/>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a:solidFill>
                  <a:srgbClr val="FFFFFF"/>
                </a:solidFill>
                <a:uFillTx/>
                <a:latin typeface="Calibri"/>
              </a:rPr>
              <a:t>7.</a:t>
            </a:r>
            <a:r>
              <a:rPr lang="en-GB" sz="1800" b="1" i="0" u="none" strike="noStrike" kern="1200" cap="none" spc="0" baseline="0">
                <a:solidFill>
                  <a:srgbClr val="FFFFFF"/>
                </a:solidFill>
                <a:uFillTx/>
                <a:latin typeface="Calibri"/>
              </a:rPr>
              <a:t> Conclusions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BDD3337-64B4-3BCE-80F7-B3E9213E8A20}"/>
              </a:ext>
            </a:extLst>
          </p:cNvPr>
          <p:cNvSpPr txBox="1"/>
          <p:nvPr/>
        </p:nvSpPr>
        <p:spPr>
          <a:xfrm>
            <a:off x="1130103" y="4612366"/>
            <a:ext cx="9848988" cy="646331"/>
          </a:xfrm>
          <a:prstGeom prst="rect">
            <a:avLst/>
          </a:prstGeom>
          <a:noFill/>
        </p:spPr>
        <p:txBody>
          <a:bodyPr wrap="square" rtlCol="0">
            <a:spAutoFit/>
          </a:bodyPr>
          <a:lstStyle/>
          <a:p>
            <a:r>
              <a:rPr lang="en-GB" dirty="0"/>
              <a:t>The negative data generation, the training procedure and the final prediction methodology varies depending on the task we are trying to solve</a:t>
            </a:r>
          </a:p>
        </p:txBody>
      </p:sp>
      <p:pic>
        <p:nvPicPr>
          <p:cNvPr id="6" name="Picture 4" descr="Chart, bubble chart&#10;&#10;Description automatically generated">
            <a:extLst>
              <a:ext uri="{FF2B5EF4-FFF2-40B4-BE49-F238E27FC236}">
                <a16:creationId xmlns:a16="http://schemas.microsoft.com/office/drawing/2014/main" id="{A4569372-FAD5-7B8A-D07A-7C9A00EAD451}"/>
              </a:ext>
            </a:extLst>
          </p:cNvPr>
          <p:cNvPicPr>
            <a:picLocks noChangeAspect="1"/>
          </p:cNvPicPr>
          <p:nvPr/>
        </p:nvPicPr>
        <p:blipFill>
          <a:blip r:embed="rId2">
            <a:alphaModFix amt="52000"/>
          </a:blip>
          <a:srcRect l="25351" t="4376" r="24720" b="13612"/>
          <a:stretch>
            <a:fillRect/>
          </a:stretch>
        </p:blipFill>
        <p:spPr>
          <a:xfrm rot="18986057">
            <a:off x="-3284313" y="4858856"/>
            <a:ext cx="4962247" cy="4585368"/>
          </a:xfrm>
          <a:prstGeom prst="rect">
            <a:avLst/>
          </a:prstGeom>
          <a:noFill/>
          <a:ln cap="flat">
            <a:noFill/>
          </a:ln>
        </p:spPr>
      </p:pic>
      <p:pic>
        <p:nvPicPr>
          <p:cNvPr id="2" name="Picture 6" descr="Shape, circle">
            <a:extLst>
              <a:ext uri="{FF2B5EF4-FFF2-40B4-BE49-F238E27FC236}">
                <a16:creationId xmlns:a16="http://schemas.microsoft.com/office/drawing/2014/main" id="{5A854960-C67D-61D3-3AC0-E20AB1DF31FD}"/>
              </a:ext>
            </a:extLst>
          </p:cNvPr>
          <p:cNvPicPr>
            <a:picLocks noMove="1" noResize="1"/>
          </p:cNvPicPr>
          <p:nvPr/>
        </p:nvPicPr>
        <p:blipFill>
          <a:blip r:embed="rId3"/>
          <a:stretch>
            <a:fillRect/>
          </a:stretch>
        </p:blipFill>
        <p:spPr>
          <a:xfrm>
            <a:off x="-314635" y="-152229"/>
            <a:ext cx="2048539" cy="1501289"/>
          </a:xfrm>
          <a:prstGeom prst="rect">
            <a:avLst/>
          </a:prstGeom>
          <a:noFill/>
          <a:ln cap="flat">
            <a:noFill/>
          </a:ln>
        </p:spPr>
      </p:pic>
      <p:sp>
        <p:nvSpPr>
          <p:cNvPr id="3" name="TextBox 4">
            <a:extLst>
              <a:ext uri="{FF2B5EF4-FFF2-40B4-BE49-F238E27FC236}">
                <a16:creationId xmlns:a16="http://schemas.microsoft.com/office/drawing/2014/main" id="{3C4BE4A3-0DA8-C495-EDDF-28E06C7B2C3C}"/>
              </a:ext>
            </a:extLst>
          </p:cNvPr>
          <p:cNvSpPr txBox="1"/>
          <p:nvPr/>
        </p:nvSpPr>
        <p:spPr>
          <a:xfrm>
            <a:off x="3052349" y="-4489"/>
            <a:ext cx="6270763"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Forward-Forward</a:t>
            </a:r>
          </a:p>
        </p:txBody>
      </p:sp>
      <p:pic>
        <p:nvPicPr>
          <p:cNvPr id="4" name="Picture 6" descr="Chart, bubble chart&#10;&#10;Description automatically generated">
            <a:extLst>
              <a:ext uri="{FF2B5EF4-FFF2-40B4-BE49-F238E27FC236}">
                <a16:creationId xmlns:a16="http://schemas.microsoft.com/office/drawing/2014/main" id="{BBC2F143-3E37-134F-7128-647A28DE60D0}"/>
              </a:ext>
            </a:extLst>
          </p:cNvPr>
          <p:cNvPicPr>
            <a:picLocks noChangeAspect="1"/>
          </p:cNvPicPr>
          <p:nvPr/>
        </p:nvPicPr>
        <p:blipFill>
          <a:blip r:embed="rId4">
            <a:alphaModFix amt="52000"/>
          </a:blip>
          <a:srcRect l="25351" t="4376" r="24720" b="13612"/>
          <a:stretch>
            <a:fillRect/>
          </a:stretch>
        </p:blipFill>
        <p:spPr>
          <a:xfrm rot="20046842">
            <a:off x="10727000" y="-2628086"/>
            <a:ext cx="4962247" cy="4585368"/>
          </a:xfrm>
          <a:prstGeom prst="rect">
            <a:avLst/>
          </a:prstGeom>
          <a:noFill/>
          <a:ln cap="flat">
            <a:noFill/>
          </a:ln>
        </p:spPr>
      </p:pic>
      <p:pic>
        <p:nvPicPr>
          <p:cNvPr id="5" name="Picture 7" descr="Chart, bubble chart&#10;&#10;Description automatically generated">
            <a:extLst>
              <a:ext uri="{FF2B5EF4-FFF2-40B4-BE49-F238E27FC236}">
                <a16:creationId xmlns:a16="http://schemas.microsoft.com/office/drawing/2014/main" id="{C2F542FE-9CD7-507C-7EAB-2C140F0F6FA7}"/>
              </a:ext>
            </a:extLst>
          </p:cNvPr>
          <p:cNvPicPr>
            <a:picLocks noChangeAspect="1"/>
          </p:cNvPicPr>
          <p:nvPr/>
        </p:nvPicPr>
        <p:blipFill>
          <a:blip r:embed="rId5">
            <a:alphaModFix amt="52000"/>
          </a:blip>
          <a:srcRect l="25351" t="4376" r="24720" b="13612"/>
          <a:stretch>
            <a:fillRect/>
          </a:stretch>
        </p:blipFill>
        <p:spPr>
          <a:xfrm rot="18787733">
            <a:off x="9812052" y="5618823"/>
            <a:ext cx="4962247" cy="4585368"/>
          </a:xfrm>
          <a:prstGeom prst="rect">
            <a:avLst/>
          </a:prstGeom>
          <a:noFill/>
          <a:ln cap="flat">
            <a:noFill/>
          </a:ln>
        </p:spPr>
      </p:pic>
      <p:pic>
        <p:nvPicPr>
          <p:cNvPr id="7" name="Picture 5" descr="Chart, bubble chart&#10;&#10;Description automatically generated">
            <a:extLst>
              <a:ext uri="{FF2B5EF4-FFF2-40B4-BE49-F238E27FC236}">
                <a16:creationId xmlns:a16="http://schemas.microsoft.com/office/drawing/2014/main" id="{957C96AA-3EF5-F7A5-03DF-B71ECC9EEA52}"/>
              </a:ext>
            </a:extLst>
          </p:cNvPr>
          <p:cNvPicPr>
            <a:picLocks noChangeAspect="1"/>
          </p:cNvPicPr>
          <p:nvPr/>
        </p:nvPicPr>
        <p:blipFill>
          <a:blip r:embed="rId6">
            <a:alphaModFix amt="52000"/>
          </a:blip>
          <a:srcRect l="36400" t="55387" r="40619" b="12219"/>
          <a:stretch>
            <a:fillRect/>
          </a:stretch>
        </p:blipFill>
        <p:spPr>
          <a:xfrm rot="6768133">
            <a:off x="-829531" y="-420430"/>
            <a:ext cx="2283275" cy="1810704"/>
          </a:xfrm>
          <a:prstGeom prst="rect">
            <a:avLst/>
          </a:prstGeom>
          <a:noFill/>
          <a:ln cap="flat">
            <a:noFill/>
          </a:ln>
        </p:spPr>
      </p:pic>
      <p:sp>
        <p:nvSpPr>
          <p:cNvPr id="8" name="TextBox 12">
            <a:extLst>
              <a:ext uri="{FF2B5EF4-FFF2-40B4-BE49-F238E27FC236}">
                <a16:creationId xmlns:a16="http://schemas.microsoft.com/office/drawing/2014/main" id="{1B9EBE2F-0DC4-C884-0545-652003C9E4F6}"/>
              </a:ext>
            </a:extLst>
          </p:cNvPr>
          <p:cNvSpPr txBox="1"/>
          <p:nvPr/>
        </p:nvSpPr>
        <p:spPr>
          <a:xfrm>
            <a:off x="4458883" y="823338"/>
            <a:ext cx="3704730" cy="52322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dirty="0">
                <a:solidFill>
                  <a:srgbClr val="9F23FE">
                    <a:alpha val="35000"/>
                  </a:srgbClr>
                </a:solidFill>
                <a:uFillTx/>
                <a:latin typeface="Calibri"/>
              </a:rPr>
              <a:t>Goodness &amp; predictions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3A0630E-0E1A-4D71-E462-12139354A7B9}"/>
                  </a:ext>
                </a:extLst>
              </p:cNvPr>
              <p:cNvSpPr txBox="1"/>
              <p:nvPr/>
            </p:nvSpPr>
            <p:spPr>
              <a:xfrm>
                <a:off x="9742227" y="1722465"/>
                <a:ext cx="1346871" cy="7958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𝐺</m:t>
                      </m:r>
                      <m:r>
                        <a:rPr lang="en-GB" b="0" i="1" smtClean="0">
                          <a:latin typeface="Cambria Math" panose="02040503050406030204" pitchFamily="18" charset="0"/>
                          <a:ea typeface="Cambria Math" panose="02040503050406030204" pitchFamily="18" charset="0"/>
                        </a:rPr>
                        <m:t> =</m:t>
                      </m:r>
                      <m:nary>
                        <m:naryPr>
                          <m:chr m:val="∑"/>
                          <m:supHide m:val="on"/>
                          <m:ctrlPr>
                            <a:rPr lang="en-GB" i="1" smtClean="0">
                              <a:latin typeface="Cambria Math" panose="02040503050406030204" pitchFamily="18" charset="0"/>
                              <a:ea typeface="Cambria Math" panose="02040503050406030204" pitchFamily="18" charset="0"/>
                            </a:rPr>
                          </m:ctrlPr>
                        </m:naryPr>
                        <m:sub>
                          <m:r>
                            <m:rPr>
                              <m:brk m:alnAt="7"/>
                            </m:rPr>
                            <a:rPr lang="en-GB" b="0" i="1" smtClean="0">
                              <a:latin typeface="Cambria Math" panose="02040503050406030204" pitchFamily="18" charset="0"/>
                              <a:ea typeface="Cambria Math" panose="02040503050406030204" pitchFamily="18" charset="0"/>
                            </a:rPr>
                            <m:t>𝑗</m:t>
                          </m:r>
                        </m:sub>
                        <m:sup/>
                        <m:e>
                          <m:sSup>
                            <m:sSupPr>
                              <m:ctrlPr>
                                <a:rPr lang="en-GB" i="1" smtClean="0">
                                  <a:latin typeface="Cambria Math" panose="02040503050406030204" pitchFamily="18" charset="0"/>
                                  <a:ea typeface="Cambria Math" panose="02040503050406030204" pitchFamily="18" charset="0"/>
                                </a:rPr>
                              </m:ctrlPr>
                            </m:sSupPr>
                            <m:e>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𝑦</m:t>
                                  </m:r>
                                </m:e>
                                <m:sub>
                                  <m:r>
                                    <a:rPr lang="en-GB" i="1">
                                      <a:latin typeface="Cambria Math" panose="02040503050406030204" pitchFamily="18" charset="0"/>
                                      <a:ea typeface="Cambria Math" panose="02040503050406030204" pitchFamily="18" charset="0"/>
                                    </a:rPr>
                                    <m:t>𝑗</m:t>
                                  </m:r>
                                </m:sub>
                              </m:sSub>
                            </m:e>
                            <m:sup>
                              <m:r>
                                <a:rPr lang="en-GB" i="1" smtClean="0">
                                  <a:latin typeface="Cambria Math" panose="02040503050406030204" pitchFamily="18" charset="0"/>
                                  <a:ea typeface="Cambria Math" panose="02040503050406030204" pitchFamily="18" charset="0"/>
                                </a:rPr>
                                <m:t>2</m:t>
                              </m:r>
                            </m:sup>
                          </m:sSup>
                        </m:e>
                      </m:nary>
                    </m:oMath>
                  </m:oMathPara>
                </a14:m>
                <a:endParaRPr lang="en-GB" dirty="0"/>
              </a:p>
            </p:txBody>
          </p:sp>
        </mc:Choice>
        <mc:Fallback xmlns="">
          <p:sp>
            <p:nvSpPr>
              <p:cNvPr id="9" name="TextBox 8">
                <a:extLst>
                  <a:ext uri="{FF2B5EF4-FFF2-40B4-BE49-F238E27FC236}">
                    <a16:creationId xmlns:a16="http://schemas.microsoft.com/office/drawing/2014/main" id="{43A0630E-0E1A-4D71-E462-12139354A7B9}"/>
                  </a:ext>
                </a:extLst>
              </p:cNvPr>
              <p:cNvSpPr txBox="1">
                <a:spLocks noRot="1" noChangeAspect="1" noMove="1" noResize="1" noEditPoints="1" noAdjustHandles="1" noChangeArrowheads="1" noChangeShapeType="1" noTextEdit="1"/>
              </p:cNvSpPr>
              <p:nvPr/>
            </p:nvSpPr>
            <p:spPr>
              <a:xfrm>
                <a:off x="9742227" y="1722465"/>
                <a:ext cx="1346871" cy="79585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F8805B-B21F-8FEF-6E61-0152B2E9DB0A}"/>
                  </a:ext>
                </a:extLst>
              </p:cNvPr>
              <p:cNvSpPr txBox="1"/>
              <p:nvPr/>
            </p:nvSpPr>
            <p:spPr>
              <a:xfrm>
                <a:off x="8893192" y="3283978"/>
                <a:ext cx="2394408" cy="276999"/>
              </a:xfrm>
              <a:prstGeom prst="rect">
                <a:avLst/>
              </a:prstGeom>
              <a:noFill/>
            </p:spPr>
            <p:txBody>
              <a:bodyPr wrap="square" lIns="0" tIns="0" rIns="0" bIns="0" rtlCol="0">
                <a:spAutoFit/>
              </a:bodyPr>
              <a:lstStyle/>
              <a:p>
                <a14:m>
                  <m:oMath xmlns:m="http://schemas.openxmlformats.org/officeDocument/2006/math">
                    <m:r>
                      <a:rPr lang="en-GB" b="0" i="1" smtClean="0">
                        <a:latin typeface="Cambria Math" panose="02040503050406030204" pitchFamily="18" charset="0"/>
                        <a:ea typeface="Cambria Math" panose="02040503050406030204" pitchFamily="18" charset="0"/>
                      </a:rPr>
                      <m:t>𝑝</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𝑝𝑜𝑠𝑖𝑡𝑖𝑣𝑒</m:t>
                    </m:r>
                    <m:r>
                      <a:rPr lang="en-GB"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𝜎</m:t>
                    </m:r>
                  </m:oMath>
                </a14:m>
                <a:r>
                  <a:rPr lang="en-GB" dirty="0"/>
                  <a:t>(G - </a:t>
                </a:r>
                <a14:m>
                  <m:oMath xmlns:m="http://schemas.openxmlformats.org/officeDocument/2006/math">
                    <m:r>
                      <m:rPr>
                        <m:sty m:val="p"/>
                      </m:rPr>
                      <a:rPr lang="el-GR" i="1">
                        <a:latin typeface="Cambria Math" panose="02040503050406030204" pitchFamily="18" charset="0"/>
                        <a:ea typeface="Cambria Math" panose="02040503050406030204" pitchFamily="18" charset="0"/>
                      </a:rPr>
                      <m:t>θ</m:t>
                    </m:r>
                  </m:oMath>
                </a14:m>
                <a:r>
                  <a:rPr lang="en-GB" dirty="0"/>
                  <a:t>)</a:t>
                </a:r>
              </a:p>
            </p:txBody>
          </p:sp>
        </mc:Choice>
        <mc:Fallback xmlns="">
          <p:sp>
            <p:nvSpPr>
              <p:cNvPr id="10" name="TextBox 9">
                <a:extLst>
                  <a:ext uri="{FF2B5EF4-FFF2-40B4-BE49-F238E27FC236}">
                    <a16:creationId xmlns:a16="http://schemas.microsoft.com/office/drawing/2014/main" id="{7AF8805B-B21F-8FEF-6E61-0152B2E9DB0A}"/>
                  </a:ext>
                </a:extLst>
              </p:cNvPr>
              <p:cNvSpPr txBox="1">
                <a:spLocks noRot="1" noChangeAspect="1" noMove="1" noResize="1" noEditPoints="1" noAdjustHandles="1" noChangeArrowheads="1" noChangeShapeType="1" noTextEdit="1"/>
              </p:cNvSpPr>
              <p:nvPr/>
            </p:nvSpPr>
            <p:spPr>
              <a:xfrm>
                <a:off x="8893192" y="3283978"/>
                <a:ext cx="2394408" cy="276999"/>
              </a:xfrm>
              <a:prstGeom prst="rect">
                <a:avLst/>
              </a:prstGeom>
              <a:blipFill>
                <a:blip r:embed="rId8"/>
                <a:stretch>
                  <a:fillRect l="-3562" t="-28889" b="-51111"/>
                </a:stretch>
              </a:blipFill>
            </p:spPr>
            <p:txBody>
              <a:bodyPr/>
              <a:lstStyle/>
              <a:p>
                <a:r>
                  <a:rPr lang="en-GB">
                    <a:noFill/>
                  </a:rPr>
                  <a:t> </a:t>
                </a:r>
              </a:p>
            </p:txBody>
          </p:sp>
        </mc:Fallback>
      </mc:AlternateContent>
      <p:cxnSp>
        <p:nvCxnSpPr>
          <p:cNvPr id="14" name="Straight Connector 71">
            <a:extLst>
              <a:ext uri="{FF2B5EF4-FFF2-40B4-BE49-F238E27FC236}">
                <a16:creationId xmlns:a16="http://schemas.microsoft.com/office/drawing/2014/main" id="{8E982167-C2E8-0FC5-D2F6-4D6B1572A37E}"/>
              </a:ext>
            </a:extLst>
          </p:cNvPr>
          <p:cNvCxnSpPr>
            <a:cxnSpLocks/>
          </p:cNvCxnSpPr>
          <p:nvPr/>
        </p:nvCxnSpPr>
        <p:spPr>
          <a:xfrm>
            <a:off x="9627911" y="1481137"/>
            <a:ext cx="0" cy="1173208"/>
          </a:xfrm>
          <a:prstGeom prst="straightConnector1">
            <a:avLst/>
          </a:prstGeom>
          <a:noFill/>
          <a:ln w="19046" cap="flat">
            <a:solidFill>
              <a:srgbClr val="C5EDEE"/>
            </a:solidFill>
            <a:prstDash val="solid"/>
            <a:miter/>
          </a:ln>
        </p:spPr>
      </p:cxnSp>
      <p:sp>
        <p:nvSpPr>
          <p:cNvPr id="17" name="TextBox 16">
            <a:extLst>
              <a:ext uri="{FF2B5EF4-FFF2-40B4-BE49-F238E27FC236}">
                <a16:creationId xmlns:a16="http://schemas.microsoft.com/office/drawing/2014/main" id="{8A8407DB-EB64-2FA1-4BCC-09B5C72D335F}"/>
              </a:ext>
            </a:extLst>
          </p:cNvPr>
          <p:cNvSpPr txBox="1"/>
          <p:nvPr/>
        </p:nvSpPr>
        <p:spPr>
          <a:xfrm>
            <a:off x="1130103" y="1887846"/>
            <a:ext cx="8389851" cy="369332"/>
          </a:xfrm>
          <a:prstGeom prst="rect">
            <a:avLst/>
          </a:prstGeom>
          <a:noFill/>
        </p:spPr>
        <p:txBody>
          <a:bodyPr wrap="square" rtlCol="0">
            <a:spAutoFit/>
          </a:bodyPr>
          <a:lstStyle/>
          <a:p>
            <a:r>
              <a:rPr lang="en-GB" dirty="0"/>
              <a:t>Goodness (G) is defined as the sum of squares of the activations of the layer</a:t>
            </a:r>
          </a:p>
        </p:txBody>
      </p:sp>
      <p:cxnSp>
        <p:nvCxnSpPr>
          <p:cNvPr id="21" name="Straight Connector 71">
            <a:extLst>
              <a:ext uri="{FF2B5EF4-FFF2-40B4-BE49-F238E27FC236}">
                <a16:creationId xmlns:a16="http://schemas.microsoft.com/office/drawing/2014/main" id="{A4AEB6F8-6DE6-6B64-9AB0-045DD8850D32}"/>
              </a:ext>
            </a:extLst>
          </p:cNvPr>
          <p:cNvCxnSpPr>
            <a:cxnSpLocks/>
          </p:cNvCxnSpPr>
          <p:nvPr/>
        </p:nvCxnSpPr>
        <p:spPr>
          <a:xfrm>
            <a:off x="8762214" y="2933470"/>
            <a:ext cx="0" cy="1174173"/>
          </a:xfrm>
          <a:prstGeom prst="straightConnector1">
            <a:avLst/>
          </a:prstGeom>
          <a:noFill/>
          <a:ln w="19046" cap="flat">
            <a:solidFill>
              <a:srgbClr val="C5EDEE"/>
            </a:solidFill>
            <a:prstDash val="solid"/>
            <a:miter/>
          </a:ln>
        </p:spPr>
      </p:cxnSp>
      <p:sp>
        <p:nvSpPr>
          <p:cNvPr id="24" name="TextBox 23">
            <a:extLst>
              <a:ext uri="{FF2B5EF4-FFF2-40B4-BE49-F238E27FC236}">
                <a16:creationId xmlns:a16="http://schemas.microsoft.com/office/drawing/2014/main" id="{70C2A9A8-BEF3-555A-21B2-C5438CF14BDB}"/>
              </a:ext>
            </a:extLst>
          </p:cNvPr>
          <p:cNvSpPr txBox="1"/>
          <p:nvPr/>
        </p:nvSpPr>
        <p:spPr>
          <a:xfrm>
            <a:off x="1131671" y="3152603"/>
            <a:ext cx="8389851" cy="646331"/>
          </a:xfrm>
          <a:prstGeom prst="rect">
            <a:avLst/>
          </a:prstGeom>
          <a:noFill/>
        </p:spPr>
        <p:txBody>
          <a:bodyPr wrap="square" rtlCol="0">
            <a:spAutoFit/>
          </a:bodyPr>
          <a:lstStyle/>
          <a:p>
            <a:r>
              <a:rPr lang="en-GB" dirty="0"/>
              <a:t>Probability that an input vector is positive is given by applying the</a:t>
            </a:r>
          </a:p>
          <a:p>
            <a:r>
              <a:rPr lang="en-GB" dirty="0"/>
              <a:t>logistic function, σ to the goodness, minus some threshold, θ</a:t>
            </a:r>
          </a:p>
        </p:txBody>
      </p:sp>
      <p:sp>
        <p:nvSpPr>
          <p:cNvPr id="12" name="Rectangle: Rounded Corners 7">
            <a:extLst>
              <a:ext uri="{FF2B5EF4-FFF2-40B4-BE49-F238E27FC236}">
                <a16:creationId xmlns:a16="http://schemas.microsoft.com/office/drawing/2014/main" id="{E362FC9D-C46E-1FE6-57BA-68EF617F0515}"/>
              </a:ext>
            </a:extLst>
          </p:cNvPr>
          <p:cNvSpPr/>
          <p:nvPr/>
        </p:nvSpPr>
        <p:spPr>
          <a:xfrm>
            <a:off x="798883" y="1470535"/>
            <a:ext cx="10376591" cy="1173208"/>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20" name="Rectangle: Rounded Corners 7">
            <a:extLst>
              <a:ext uri="{FF2B5EF4-FFF2-40B4-BE49-F238E27FC236}">
                <a16:creationId xmlns:a16="http://schemas.microsoft.com/office/drawing/2014/main" id="{9120FA0D-A589-3FF0-01DD-E90F3E06060D}"/>
              </a:ext>
            </a:extLst>
          </p:cNvPr>
          <p:cNvSpPr/>
          <p:nvPr/>
        </p:nvSpPr>
        <p:spPr>
          <a:xfrm>
            <a:off x="798883" y="2934435"/>
            <a:ext cx="10376591" cy="1173208"/>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25" name="Rectangle: Rounded Corners 7">
            <a:extLst>
              <a:ext uri="{FF2B5EF4-FFF2-40B4-BE49-F238E27FC236}">
                <a16:creationId xmlns:a16="http://schemas.microsoft.com/office/drawing/2014/main" id="{71529104-4C0E-ED5D-6077-21D726C342DE}"/>
              </a:ext>
            </a:extLst>
          </p:cNvPr>
          <p:cNvSpPr/>
          <p:nvPr/>
        </p:nvSpPr>
        <p:spPr>
          <a:xfrm>
            <a:off x="798883" y="4387733"/>
            <a:ext cx="10376591" cy="1173208"/>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Tree>
    <p:extLst>
      <p:ext uri="{BB962C8B-B14F-4D97-AF65-F5344CB8AC3E}">
        <p14:creationId xmlns:p14="http://schemas.microsoft.com/office/powerpoint/2010/main" val="2695502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Chart, bubble chart&#10;&#10;Description automatically generated">
            <a:extLst>
              <a:ext uri="{FF2B5EF4-FFF2-40B4-BE49-F238E27FC236}">
                <a16:creationId xmlns:a16="http://schemas.microsoft.com/office/drawing/2014/main" id="{A4569372-FAD5-7B8A-D07A-7C9A00EAD451}"/>
              </a:ext>
            </a:extLst>
          </p:cNvPr>
          <p:cNvPicPr>
            <a:picLocks noChangeAspect="1"/>
          </p:cNvPicPr>
          <p:nvPr/>
        </p:nvPicPr>
        <p:blipFill>
          <a:blip r:embed="rId2">
            <a:alphaModFix amt="52000"/>
          </a:blip>
          <a:srcRect l="25351" t="4376" r="24720" b="13612"/>
          <a:stretch>
            <a:fillRect/>
          </a:stretch>
        </p:blipFill>
        <p:spPr>
          <a:xfrm rot="18986057">
            <a:off x="-3284313" y="4858856"/>
            <a:ext cx="4962247" cy="4585368"/>
          </a:xfrm>
          <a:prstGeom prst="rect">
            <a:avLst/>
          </a:prstGeom>
          <a:noFill/>
          <a:ln cap="flat">
            <a:noFill/>
          </a:ln>
        </p:spPr>
      </p:pic>
      <p:pic>
        <p:nvPicPr>
          <p:cNvPr id="2" name="Picture 6" descr="Shape, circle">
            <a:extLst>
              <a:ext uri="{FF2B5EF4-FFF2-40B4-BE49-F238E27FC236}">
                <a16:creationId xmlns:a16="http://schemas.microsoft.com/office/drawing/2014/main" id="{5A854960-C67D-61D3-3AC0-E20AB1DF31FD}"/>
              </a:ext>
            </a:extLst>
          </p:cNvPr>
          <p:cNvPicPr>
            <a:picLocks noMove="1" noResize="1"/>
          </p:cNvPicPr>
          <p:nvPr/>
        </p:nvPicPr>
        <p:blipFill>
          <a:blip r:embed="rId3"/>
          <a:stretch>
            <a:fillRect/>
          </a:stretch>
        </p:blipFill>
        <p:spPr>
          <a:xfrm>
            <a:off x="-314635" y="-152229"/>
            <a:ext cx="2048539" cy="1501289"/>
          </a:xfrm>
          <a:prstGeom prst="rect">
            <a:avLst/>
          </a:prstGeom>
          <a:noFill/>
          <a:ln cap="flat">
            <a:noFill/>
          </a:ln>
        </p:spPr>
      </p:pic>
      <p:sp>
        <p:nvSpPr>
          <p:cNvPr id="3" name="TextBox 4">
            <a:extLst>
              <a:ext uri="{FF2B5EF4-FFF2-40B4-BE49-F238E27FC236}">
                <a16:creationId xmlns:a16="http://schemas.microsoft.com/office/drawing/2014/main" id="{3C4BE4A3-0DA8-C495-EDDF-28E06C7B2C3C}"/>
              </a:ext>
            </a:extLst>
          </p:cNvPr>
          <p:cNvSpPr txBox="1"/>
          <p:nvPr/>
        </p:nvSpPr>
        <p:spPr>
          <a:xfrm>
            <a:off x="3052349" y="-4489"/>
            <a:ext cx="6270763"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Forward-Forward</a:t>
            </a:r>
          </a:p>
        </p:txBody>
      </p:sp>
      <p:pic>
        <p:nvPicPr>
          <p:cNvPr id="4" name="Picture 6" descr="Chart, bubble chart&#10;&#10;Description automatically generated">
            <a:extLst>
              <a:ext uri="{FF2B5EF4-FFF2-40B4-BE49-F238E27FC236}">
                <a16:creationId xmlns:a16="http://schemas.microsoft.com/office/drawing/2014/main" id="{BBC2F143-3E37-134F-7128-647A28DE60D0}"/>
              </a:ext>
            </a:extLst>
          </p:cNvPr>
          <p:cNvPicPr>
            <a:picLocks noChangeAspect="1"/>
          </p:cNvPicPr>
          <p:nvPr/>
        </p:nvPicPr>
        <p:blipFill>
          <a:blip r:embed="rId4">
            <a:alphaModFix amt="52000"/>
          </a:blip>
          <a:srcRect l="25351" t="4376" r="24720" b="13612"/>
          <a:stretch>
            <a:fillRect/>
          </a:stretch>
        </p:blipFill>
        <p:spPr>
          <a:xfrm rot="20046842">
            <a:off x="10727000" y="-2628086"/>
            <a:ext cx="4962247" cy="4585368"/>
          </a:xfrm>
          <a:prstGeom prst="rect">
            <a:avLst/>
          </a:prstGeom>
          <a:noFill/>
          <a:ln cap="flat">
            <a:noFill/>
          </a:ln>
        </p:spPr>
      </p:pic>
      <p:pic>
        <p:nvPicPr>
          <p:cNvPr id="5" name="Picture 7" descr="Chart, bubble chart&#10;&#10;Description automatically generated">
            <a:extLst>
              <a:ext uri="{FF2B5EF4-FFF2-40B4-BE49-F238E27FC236}">
                <a16:creationId xmlns:a16="http://schemas.microsoft.com/office/drawing/2014/main" id="{C2F542FE-9CD7-507C-7EAB-2C140F0F6FA7}"/>
              </a:ext>
            </a:extLst>
          </p:cNvPr>
          <p:cNvPicPr>
            <a:picLocks noChangeAspect="1"/>
          </p:cNvPicPr>
          <p:nvPr/>
        </p:nvPicPr>
        <p:blipFill>
          <a:blip r:embed="rId5">
            <a:alphaModFix amt="52000"/>
          </a:blip>
          <a:srcRect l="25351" t="4376" r="24720" b="13612"/>
          <a:stretch>
            <a:fillRect/>
          </a:stretch>
        </p:blipFill>
        <p:spPr>
          <a:xfrm rot="18787733">
            <a:off x="9812052" y="5618823"/>
            <a:ext cx="4962247" cy="4585368"/>
          </a:xfrm>
          <a:prstGeom prst="rect">
            <a:avLst/>
          </a:prstGeom>
          <a:noFill/>
          <a:ln cap="flat">
            <a:noFill/>
          </a:ln>
        </p:spPr>
      </p:pic>
      <p:pic>
        <p:nvPicPr>
          <p:cNvPr id="7" name="Picture 5" descr="Chart, bubble chart&#10;&#10;Description automatically generated">
            <a:extLst>
              <a:ext uri="{FF2B5EF4-FFF2-40B4-BE49-F238E27FC236}">
                <a16:creationId xmlns:a16="http://schemas.microsoft.com/office/drawing/2014/main" id="{957C96AA-3EF5-F7A5-03DF-B71ECC9EEA52}"/>
              </a:ext>
            </a:extLst>
          </p:cNvPr>
          <p:cNvPicPr>
            <a:picLocks noChangeAspect="1"/>
          </p:cNvPicPr>
          <p:nvPr/>
        </p:nvPicPr>
        <p:blipFill>
          <a:blip r:embed="rId6">
            <a:alphaModFix amt="52000"/>
          </a:blip>
          <a:srcRect l="36400" t="55387" r="40619" b="12219"/>
          <a:stretch>
            <a:fillRect/>
          </a:stretch>
        </p:blipFill>
        <p:spPr>
          <a:xfrm rot="6768133">
            <a:off x="-829531" y="-420430"/>
            <a:ext cx="2283275" cy="1810704"/>
          </a:xfrm>
          <a:prstGeom prst="rect">
            <a:avLst/>
          </a:prstGeom>
          <a:noFill/>
          <a:ln cap="flat">
            <a:noFill/>
          </a:ln>
        </p:spPr>
      </p:pic>
      <p:sp>
        <p:nvSpPr>
          <p:cNvPr id="8" name="TextBox 12">
            <a:extLst>
              <a:ext uri="{FF2B5EF4-FFF2-40B4-BE49-F238E27FC236}">
                <a16:creationId xmlns:a16="http://schemas.microsoft.com/office/drawing/2014/main" id="{1B9EBE2F-0DC4-C884-0545-652003C9E4F6}"/>
              </a:ext>
            </a:extLst>
          </p:cNvPr>
          <p:cNvSpPr txBox="1"/>
          <p:nvPr/>
        </p:nvSpPr>
        <p:spPr>
          <a:xfrm>
            <a:off x="4421176" y="823338"/>
            <a:ext cx="4355175" cy="52322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dirty="0">
                <a:solidFill>
                  <a:srgbClr val="9F23FE">
                    <a:alpha val="35000"/>
                  </a:srgbClr>
                </a:solidFill>
                <a:uFillTx/>
                <a:latin typeface="Calibri"/>
              </a:rPr>
              <a:t>N-Class Image Classification</a:t>
            </a:r>
          </a:p>
        </p:txBody>
      </p:sp>
      <p:sp>
        <p:nvSpPr>
          <p:cNvPr id="11" name="Rectangle: Rounded Corners 7">
            <a:extLst>
              <a:ext uri="{FF2B5EF4-FFF2-40B4-BE49-F238E27FC236}">
                <a16:creationId xmlns:a16="http://schemas.microsoft.com/office/drawing/2014/main" id="{56F32607-3CEA-8D26-AD54-2D0B9A53F099}"/>
              </a:ext>
            </a:extLst>
          </p:cNvPr>
          <p:cNvSpPr/>
          <p:nvPr/>
        </p:nvSpPr>
        <p:spPr>
          <a:xfrm>
            <a:off x="919722" y="1414816"/>
            <a:ext cx="6829111" cy="22517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15" name="TextBox 15">
            <a:extLst>
              <a:ext uri="{FF2B5EF4-FFF2-40B4-BE49-F238E27FC236}">
                <a16:creationId xmlns:a16="http://schemas.microsoft.com/office/drawing/2014/main" id="{9AD10FFE-B478-2583-B639-E9FA157DDC44}"/>
              </a:ext>
            </a:extLst>
          </p:cNvPr>
          <p:cNvSpPr txBox="1"/>
          <p:nvPr/>
        </p:nvSpPr>
        <p:spPr>
          <a:xfrm>
            <a:off x="1003325" y="1306016"/>
            <a:ext cx="1197201" cy="433626"/>
          </a:xfrm>
          <a:prstGeom prst="roundRect">
            <a:avLst>
              <a:gd name="adj" fmla="val 25895"/>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FFFFFF"/>
                </a:solidFill>
                <a:uFillTx/>
                <a:latin typeface="Calibri"/>
              </a:rPr>
              <a:t>Real data</a:t>
            </a:r>
          </a:p>
        </p:txBody>
      </p:sp>
      <p:sp>
        <p:nvSpPr>
          <p:cNvPr id="16" name="Rectangle: Rounded Corners 7">
            <a:extLst>
              <a:ext uri="{FF2B5EF4-FFF2-40B4-BE49-F238E27FC236}">
                <a16:creationId xmlns:a16="http://schemas.microsoft.com/office/drawing/2014/main" id="{7498B1E4-224C-40B4-F917-808D8117EDA3}"/>
              </a:ext>
            </a:extLst>
          </p:cNvPr>
          <p:cNvSpPr/>
          <p:nvPr/>
        </p:nvSpPr>
        <p:spPr>
          <a:xfrm>
            <a:off x="907705" y="3988613"/>
            <a:ext cx="6841128" cy="225175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18" name="TextBox 15">
            <a:extLst>
              <a:ext uri="{FF2B5EF4-FFF2-40B4-BE49-F238E27FC236}">
                <a16:creationId xmlns:a16="http://schemas.microsoft.com/office/drawing/2014/main" id="{8D9AD496-6A76-B856-EDDB-84737B186E5B}"/>
              </a:ext>
            </a:extLst>
          </p:cNvPr>
          <p:cNvSpPr txBox="1"/>
          <p:nvPr/>
        </p:nvSpPr>
        <p:spPr>
          <a:xfrm>
            <a:off x="1006126" y="3886282"/>
            <a:ext cx="1197201" cy="433626"/>
          </a:xfrm>
          <a:prstGeom prst="roundRect">
            <a:avLst>
              <a:gd name="adj" fmla="val 25895"/>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FFFFFF"/>
                </a:solidFill>
                <a:uFillTx/>
                <a:latin typeface="Calibri"/>
              </a:rPr>
              <a:t>Fake data</a:t>
            </a:r>
          </a:p>
        </p:txBody>
      </p:sp>
      <p:sp>
        <p:nvSpPr>
          <p:cNvPr id="19" name="TextBox 18">
            <a:extLst>
              <a:ext uri="{FF2B5EF4-FFF2-40B4-BE49-F238E27FC236}">
                <a16:creationId xmlns:a16="http://schemas.microsoft.com/office/drawing/2014/main" id="{858FC58F-576E-0228-B414-58C8EFE157A3}"/>
              </a:ext>
            </a:extLst>
          </p:cNvPr>
          <p:cNvSpPr txBox="1"/>
          <p:nvPr/>
        </p:nvSpPr>
        <p:spPr>
          <a:xfrm>
            <a:off x="993058" y="2079026"/>
            <a:ext cx="3894735" cy="923330"/>
          </a:xfrm>
          <a:prstGeom prst="rect">
            <a:avLst/>
          </a:prstGeom>
          <a:noFill/>
        </p:spPr>
        <p:txBody>
          <a:bodyPr wrap="square" rtlCol="0">
            <a:spAutoFit/>
          </a:bodyPr>
          <a:lstStyle/>
          <a:p>
            <a:r>
              <a:rPr lang="en-GB" dirty="0"/>
              <a:t>For an image of class j, shut down the first N pixels but the j-th one which will get maximum brightness</a:t>
            </a:r>
          </a:p>
        </p:txBody>
      </p:sp>
      <p:cxnSp>
        <p:nvCxnSpPr>
          <p:cNvPr id="22" name="Straight Connector 71">
            <a:extLst>
              <a:ext uri="{FF2B5EF4-FFF2-40B4-BE49-F238E27FC236}">
                <a16:creationId xmlns:a16="http://schemas.microsoft.com/office/drawing/2014/main" id="{BFE5EC2B-6BE7-0B49-9951-A734041597BA}"/>
              </a:ext>
            </a:extLst>
          </p:cNvPr>
          <p:cNvCxnSpPr>
            <a:cxnSpLocks/>
          </p:cNvCxnSpPr>
          <p:nvPr/>
        </p:nvCxnSpPr>
        <p:spPr>
          <a:xfrm>
            <a:off x="4887795" y="1414816"/>
            <a:ext cx="0" cy="2251750"/>
          </a:xfrm>
          <a:prstGeom prst="straightConnector1">
            <a:avLst/>
          </a:prstGeom>
          <a:noFill/>
          <a:ln w="19046" cap="flat">
            <a:solidFill>
              <a:srgbClr val="C5EDEE"/>
            </a:solidFill>
            <a:prstDash val="solid"/>
            <a:miter/>
          </a:ln>
        </p:spPr>
      </p:cxnSp>
      <p:pic>
        <p:nvPicPr>
          <p:cNvPr id="32" name="Picture 31">
            <a:extLst>
              <a:ext uri="{FF2B5EF4-FFF2-40B4-BE49-F238E27FC236}">
                <a16:creationId xmlns:a16="http://schemas.microsoft.com/office/drawing/2014/main" id="{5C93319F-33DA-BD98-2726-9E67C3F5F705}"/>
              </a:ext>
            </a:extLst>
          </p:cNvPr>
          <p:cNvPicPr>
            <a:picLocks noChangeAspect="1"/>
          </p:cNvPicPr>
          <p:nvPr/>
        </p:nvPicPr>
        <p:blipFill>
          <a:blip r:embed="rId7"/>
          <a:stretch>
            <a:fillRect/>
          </a:stretch>
        </p:blipFill>
        <p:spPr>
          <a:xfrm>
            <a:off x="5008545" y="1655048"/>
            <a:ext cx="2542229" cy="1797297"/>
          </a:xfrm>
          <a:prstGeom prst="roundRect">
            <a:avLst>
              <a:gd name="adj" fmla="val 14044"/>
            </a:avLst>
          </a:prstGeom>
        </p:spPr>
      </p:pic>
      <p:pic>
        <p:nvPicPr>
          <p:cNvPr id="35" name="Picture 34">
            <a:extLst>
              <a:ext uri="{FF2B5EF4-FFF2-40B4-BE49-F238E27FC236}">
                <a16:creationId xmlns:a16="http://schemas.microsoft.com/office/drawing/2014/main" id="{A9DBEBDF-FA18-8B47-B34C-678D762686F3}"/>
              </a:ext>
            </a:extLst>
          </p:cNvPr>
          <p:cNvPicPr>
            <a:picLocks noChangeAspect="1"/>
          </p:cNvPicPr>
          <p:nvPr/>
        </p:nvPicPr>
        <p:blipFill rotWithShape="1">
          <a:blip r:embed="rId8"/>
          <a:srcRect r="25047"/>
          <a:stretch/>
        </p:blipFill>
        <p:spPr>
          <a:xfrm>
            <a:off x="5027400" y="4134839"/>
            <a:ext cx="2542229" cy="2009366"/>
          </a:xfrm>
          <a:prstGeom prst="roundRect">
            <a:avLst/>
          </a:prstGeom>
        </p:spPr>
      </p:pic>
      <p:cxnSp>
        <p:nvCxnSpPr>
          <p:cNvPr id="36" name="Straight Connector 71">
            <a:extLst>
              <a:ext uri="{FF2B5EF4-FFF2-40B4-BE49-F238E27FC236}">
                <a16:creationId xmlns:a16="http://schemas.microsoft.com/office/drawing/2014/main" id="{D39BB34B-821E-36BF-8CF4-1F3D5C3802D3}"/>
              </a:ext>
            </a:extLst>
          </p:cNvPr>
          <p:cNvCxnSpPr>
            <a:cxnSpLocks/>
          </p:cNvCxnSpPr>
          <p:nvPr/>
        </p:nvCxnSpPr>
        <p:spPr>
          <a:xfrm>
            <a:off x="4889363" y="3989910"/>
            <a:ext cx="0" cy="2251750"/>
          </a:xfrm>
          <a:prstGeom prst="straightConnector1">
            <a:avLst/>
          </a:prstGeom>
          <a:noFill/>
          <a:ln w="19046" cap="flat">
            <a:solidFill>
              <a:srgbClr val="C5EDEE"/>
            </a:solidFill>
            <a:prstDash val="solid"/>
            <a:miter/>
          </a:ln>
        </p:spPr>
      </p:cxnSp>
      <p:sp>
        <p:nvSpPr>
          <p:cNvPr id="37" name="TextBox 36">
            <a:extLst>
              <a:ext uri="{FF2B5EF4-FFF2-40B4-BE49-F238E27FC236}">
                <a16:creationId xmlns:a16="http://schemas.microsoft.com/office/drawing/2014/main" id="{DA711137-51C1-711C-C0E9-8A28DDE897D5}"/>
              </a:ext>
            </a:extLst>
          </p:cNvPr>
          <p:cNvSpPr txBox="1"/>
          <p:nvPr/>
        </p:nvSpPr>
        <p:spPr>
          <a:xfrm>
            <a:off x="1098323" y="4672971"/>
            <a:ext cx="3789471" cy="923330"/>
          </a:xfrm>
          <a:prstGeom prst="rect">
            <a:avLst/>
          </a:prstGeom>
          <a:noFill/>
        </p:spPr>
        <p:txBody>
          <a:bodyPr wrap="square" rtlCol="0">
            <a:spAutoFit/>
          </a:bodyPr>
          <a:lstStyle/>
          <a:p>
            <a:r>
              <a:rPr lang="en-GB" dirty="0"/>
              <a:t>For an image of class j, shut down the first N pixels but a random one different than the j-th</a:t>
            </a:r>
          </a:p>
        </p:txBody>
      </p:sp>
      <p:sp>
        <p:nvSpPr>
          <p:cNvPr id="38" name="Rectangle: Rounded Corners 7">
            <a:extLst>
              <a:ext uri="{FF2B5EF4-FFF2-40B4-BE49-F238E27FC236}">
                <a16:creationId xmlns:a16="http://schemas.microsoft.com/office/drawing/2014/main" id="{AFA37599-2398-F0C6-FA03-37B28C508994}"/>
              </a:ext>
            </a:extLst>
          </p:cNvPr>
          <p:cNvSpPr/>
          <p:nvPr/>
        </p:nvSpPr>
        <p:spPr>
          <a:xfrm>
            <a:off x="8049065" y="1367681"/>
            <a:ext cx="3667842" cy="4872682"/>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39" name="TextBox 15">
            <a:extLst>
              <a:ext uri="{FF2B5EF4-FFF2-40B4-BE49-F238E27FC236}">
                <a16:creationId xmlns:a16="http://schemas.microsoft.com/office/drawing/2014/main" id="{1ABD5087-EB0E-8601-9ED3-FB1ABD2AE71E}"/>
              </a:ext>
            </a:extLst>
          </p:cNvPr>
          <p:cNvSpPr txBox="1"/>
          <p:nvPr/>
        </p:nvSpPr>
        <p:spPr>
          <a:xfrm>
            <a:off x="10228083" y="1258881"/>
            <a:ext cx="1279052" cy="433626"/>
          </a:xfrm>
          <a:prstGeom prst="roundRect">
            <a:avLst>
              <a:gd name="adj" fmla="val 25895"/>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FFFFFF"/>
                </a:solidFill>
                <a:uFillTx/>
                <a:latin typeface="Calibri"/>
              </a:rPr>
              <a:t>Prediction</a:t>
            </a:r>
          </a:p>
        </p:txBody>
      </p:sp>
      <p:sp>
        <p:nvSpPr>
          <p:cNvPr id="40" name="TextBox 39">
            <a:extLst>
              <a:ext uri="{FF2B5EF4-FFF2-40B4-BE49-F238E27FC236}">
                <a16:creationId xmlns:a16="http://schemas.microsoft.com/office/drawing/2014/main" id="{0735046D-C4C5-74B3-A86D-31AF031CB198}"/>
              </a:ext>
            </a:extLst>
          </p:cNvPr>
          <p:cNvSpPr txBox="1"/>
          <p:nvPr/>
        </p:nvSpPr>
        <p:spPr>
          <a:xfrm>
            <a:off x="8400721" y="2181232"/>
            <a:ext cx="3106414" cy="3416320"/>
          </a:xfrm>
          <a:prstGeom prst="rect">
            <a:avLst/>
          </a:prstGeom>
          <a:noFill/>
        </p:spPr>
        <p:txBody>
          <a:bodyPr wrap="square" rtlCol="0">
            <a:spAutoFit/>
          </a:bodyPr>
          <a:lstStyle/>
          <a:p>
            <a:pPr marL="342900" indent="-342900">
              <a:buFont typeface="+mj-lt"/>
              <a:buAutoNum type="arabicPeriod"/>
            </a:pPr>
            <a:r>
              <a:rPr lang="en-GB" dirty="0"/>
              <a:t>Shut down the first N pixels</a:t>
            </a:r>
          </a:p>
          <a:p>
            <a:pPr marL="342900" indent="-342900">
              <a:buFont typeface="+mj-lt"/>
              <a:buAutoNum type="arabicPeriod"/>
            </a:pPr>
            <a:endParaRPr lang="en-GB" dirty="0"/>
          </a:p>
          <a:p>
            <a:pPr marL="342900" indent="-342900">
              <a:buFont typeface="+mj-lt"/>
              <a:buAutoNum type="arabicPeriod"/>
            </a:pPr>
            <a:r>
              <a:rPr lang="en-GB" dirty="0"/>
              <a:t>brighten, one at time, all the first N pixels of the image</a:t>
            </a:r>
          </a:p>
          <a:p>
            <a:pPr marL="342900" indent="-342900">
              <a:buFont typeface="+mj-lt"/>
              <a:buAutoNum type="arabicPeriod"/>
            </a:pPr>
            <a:endParaRPr lang="en-GB" dirty="0"/>
          </a:p>
          <a:p>
            <a:pPr marL="342900" indent="-342900">
              <a:buFont typeface="+mj-lt"/>
              <a:buAutoNum type="arabicPeriod"/>
            </a:pPr>
            <a:r>
              <a:rPr lang="en-GB" dirty="0"/>
              <a:t>Feed the images, one at time, to the network</a:t>
            </a:r>
          </a:p>
          <a:p>
            <a:pPr marL="342900" indent="-342900">
              <a:buFont typeface="+mj-lt"/>
              <a:buAutoNum type="arabicPeriod"/>
            </a:pPr>
            <a:endParaRPr lang="en-GB" dirty="0"/>
          </a:p>
          <a:p>
            <a:pPr marL="342900" indent="-342900">
              <a:buFont typeface="+mj-lt"/>
              <a:buAutoNum type="arabicPeriod"/>
            </a:pPr>
            <a:r>
              <a:rPr lang="en-GB" dirty="0"/>
              <a:t>Select as final prediction the class for which the goodness is higher</a:t>
            </a:r>
          </a:p>
        </p:txBody>
      </p:sp>
    </p:spTree>
    <p:extLst>
      <p:ext uri="{BB962C8B-B14F-4D97-AF65-F5344CB8AC3E}">
        <p14:creationId xmlns:p14="http://schemas.microsoft.com/office/powerpoint/2010/main" val="294480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Chart, bubble chart&#10;&#10;Description automatically generated">
            <a:extLst>
              <a:ext uri="{FF2B5EF4-FFF2-40B4-BE49-F238E27FC236}">
                <a16:creationId xmlns:a16="http://schemas.microsoft.com/office/drawing/2014/main" id="{A4569372-FAD5-7B8A-D07A-7C9A00EAD451}"/>
              </a:ext>
            </a:extLst>
          </p:cNvPr>
          <p:cNvPicPr>
            <a:picLocks noChangeAspect="1"/>
          </p:cNvPicPr>
          <p:nvPr/>
        </p:nvPicPr>
        <p:blipFill>
          <a:blip r:embed="rId2">
            <a:alphaModFix amt="52000"/>
          </a:blip>
          <a:srcRect l="25351" t="4376" r="24720" b="13612"/>
          <a:stretch>
            <a:fillRect/>
          </a:stretch>
        </p:blipFill>
        <p:spPr>
          <a:xfrm rot="18986057">
            <a:off x="-3284313" y="4858856"/>
            <a:ext cx="4962247" cy="4585368"/>
          </a:xfrm>
          <a:prstGeom prst="rect">
            <a:avLst/>
          </a:prstGeom>
          <a:noFill/>
          <a:ln cap="flat">
            <a:noFill/>
          </a:ln>
        </p:spPr>
      </p:pic>
      <p:pic>
        <p:nvPicPr>
          <p:cNvPr id="2" name="Picture 6" descr="Shape, circle">
            <a:extLst>
              <a:ext uri="{FF2B5EF4-FFF2-40B4-BE49-F238E27FC236}">
                <a16:creationId xmlns:a16="http://schemas.microsoft.com/office/drawing/2014/main" id="{5A854960-C67D-61D3-3AC0-E20AB1DF31FD}"/>
              </a:ext>
            </a:extLst>
          </p:cNvPr>
          <p:cNvPicPr>
            <a:picLocks noMove="1" noResize="1"/>
          </p:cNvPicPr>
          <p:nvPr/>
        </p:nvPicPr>
        <p:blipFill>
          <a:blip r:embed="rId3"/>
          <a:stretch>
            <a:fillRect/>
          </a:stretch>
        </p:blipFill>
        <p:spPr>
          <a:xfrm>
            <a:off x="-314635" y="-152229"/>
            <a:ext cx="2048539" cy="1501289"/>
          </a:xfrm>
          <a:prstGeom prst="rect">
            <a:avLst/>
          </a:prstGeom>
          <a:noFill/>
          <a:ln cap="flat">
            <a:noFill/>
          </a:ln>
        </p:spPr>
      </p:pic>
      <p:sp>
        <p:nvSpPr>
          <p:cNvPr id="3" name="TextBox 4">
            <a:extLst>
              <a:ext uri="{FF2B5EF4-FFF2-40B4-BE49-F238E27FC236}">
                <a16:creationId xmlns:a16="http://schemas.microsoft.com/office/drawing/2014/main" id="{3C4BE4A3-0DA8-C495-EDDF-28E06C7B2C3C}"/>
              </a:ext>
            </a:extLst>
          </p:cNvPr>
          <p:cNvSpPr txBox="1"/>
          <p:nvPr/>
        </p:nvSpPr>
        <p:spPr>
          <a:xfrm>
            <a:off x="3052349" y="-4489"/>
            <a:ext cx="6270763"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Forward-Forward</a:t>
            </a:r>
          </a:p>
        </p:txBody>
      </p:sp>
      <p:pic>
        <p:nvPicPr>
          <p:cNvPr id="4" name="Picture 6" descr="Chart, bubble chart&#10;&#10;Description automatically generated">
            <a:extLst>
              <a:ext uri="{FF2B5EF4-FFF2-40B4-BE49-F238E27FC236}">
                <a16:creationId xmlns:a16="http://schemas.microsoft.com/office/drawing/2014/main" id="{BBC2F143-3E37-134F-7128-647A28DE60D0}"/>
              </a:ext>
            </a:extLst>
          </p:cNvPr>
          <p:cNvPicPr>
            <a:picLocks noChangeAspect="1"/>
          </p:cNvPicPr>
          <p:nvPr/>
        </p:nvPicPr>
        <p:blipFill>
          <a:blip r:embed="rId4">
            <a:alphaModFix amt="52000"/>
          </a:blip>
          <a:srcRect l="25351" t="4376" r="24720" b="13612"/>
          <a:stretch>
            <a:fillRect/>
          </a:stretch>
        </p:blipFill>
        <p:spPr>
          <a:xfrm rot="20046842">
            <a:off x="10727000" y="-2628086"/>
            <a:ext cx="4962247" cy="4585368"/>
          </a:xfrm>
          <a:prstGeom prst="rect">
            <a:avLst/>
          </a:prstGeom>
          <a:noFill/>
          <a:ln cap="flat">
            <a:noFill/>
          </a:ln>
        </p:spPr>
      </p:pic>
      <p:pic>
        <p:nvPicPr>
          <p:cNvPr id="7" name="Picture 5" descr="Chart, bubble chart&#10;&#10;Description automatically generated">
            <a:extLst>
              <a:ext uri="{FF2B5EF4-FFF2-40B4-BE49-F238E27FC236}">
                <a16:creationId xmlns:a16="http://schemas.microsoft.com/office/drawing/2014/main" id="{957C96AA-3EF5-F7A5-03DF-B71ECC9EEA52}"/>
              </a:ext>
            </a:extLst>
          </p:cNvPr>
          <p:cNvPicPr>
            <a:picLocks noChangeAspect="1"/>
          </p:cNvPicPr>
          <p:nvPr/>
        </p:nvPicPr>
        <p:blipFill>
          <a:blip r:embed="rId5">
            <a:alphaModFix amt="52000"/>
          </a:blip>
          <a:srcRect l="36400" t="55387" r="40619" b="12219"/>
          <a:stretch>
            <a:fillRect/>
          </a:stretch>
        </p:blipFill>
        <p:spPr>
          <a:xfrm rot="6768133">
            <a:off x="-829531" y="-420430"/>
            <a:ext cx="2283275" cy="1810704"/>
          </a:xfrm>
          <a:prstGeom prst="rect">
            <a:avLst/>
          </a:prstGeom>
          <a:noFill/>
          <a:ln cap="flat">
            <a:noFill/>
          </a:ln>
        </p:spPr>
      </p:pic>
      <p:sp>
        <p:nvSpPr>
          <p:cNvPr id="8" name="TextBox 12">
            <a:extLst>
              <a:ext uri="{FF2B5EF4-FFF2-40B4-BE49-F238E27FC236}">
                <a16:creationId xmlns:a16="http://schemas.microsoft.com/office/drawing/2014/main" id="{1B9EBE2F-0DC4-C884-0545-652003C9E4F6}"/>
              </a:ext>
            </a:extLst>
          </p:cNvPr>
          <p:cNvSpPr txBox="1"/>
          <p:nvPr/>
        </p:nvSpPr>
        <p:spPr>
          <a:xfrm>
            <a:off x="4977359" y="823338"/>
            <a:ext cx="3214535" cy="52322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dirty="0">
                <a:solidFill>
                  <a:srgbClr val="9F23FE">
                    <a:alpha val="35000"/>
                  </a:srgbClr>
                </a:solidFill>
                <a:uFillTx/>
                <a:latin typeface="Calibri"/>
              </a:rPr>
              <a:t>Main Characteristics </a:t>
            </a:r>
          </a:p>
        </p:txBody>
      </p:sp>
      <p:sp>
        <p:nvSpPr>
          <p:cNvPr id="9" name="TextBox 8">
            <a:extLst>
              <a:ext uri="{FF2B5EF4-FFF2-40B4-BE49-F238E27FC236}">
                <a16:creationId xmlns:a16="http://schemas.microsoft.com/office/drawing/2014/main" id="{C9DD481C-D5CB-B414-7403-1E710D03CB58}"/>
              </a:ext>
            </a:extLst>
          </p:cNvPr>
          <p:cNvSpPr txBox="1"/>
          <p:nvPr/>
        </p:nvSpPr>
        <p:spPr>
          <a:xfrm>
            <a:off x="838986" y="2413337"/>
            <a:ext cx="6108569" cy="2031325"/>
          </a:xfrm>
          <a:prstGeom prst="rect">
            <a:avLst/>
          </a:prstGeom>
          <a:noFill/>
        </p:spPr>
        <p:txBody>
          <a:bodyPr wrap="square" rtlCol="0">
            <a:spAutoFit/>
          </a:bodyPr>
          <a:lstStyle/>
          <a:p>
            <a:pPr marL="285750" indent="-285750">
              <a:buFont typeface="Arial" panose="020B0604020202020204" pitchFamily="34" charset="0"/>
              <a:buChar char="•"/>
            </a:pPr>
            <a:r>
              <a:rPr lang="en-GB" b="1" dirty="0"/>
              <a:t>Local Training</a:t>
            </a:r>
            <a:r>
              <a:rPr lang="en-GB" dirty="0"/>
              <a:t>: Doesn’t need to know the full computation of the output of the network to update the weights of the layers. We just need to compare the output of positive and negative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Memory Efficiency</a:t>
            </a:r>
            <a:r>
              <a:rPr lang="en-GB" dirty="0"/>
              <a:t>: Storing of the activation functions is not needed, making the training more memory efficient</a:t>
            </a:r>
          </a:p>
        </p:txBody>
      </p:sp>
      <p:pic>
        <p:nvPicPr>
          <p:cNvPr id="12" name="Picture 11">
            <a:extLst>
              <a:ext uri="{FF2B5EF4-FFF2-40B4-BE49-F238E27FC236}">
                <a16:creationId xmlns:a16="http://schemas.microsoft.com/office/drawing/2014/main" id="{6F077978-CC10-DAC7-59E1-3A4C236D6841}"/>
              </a:ext>
            </a:extLst>
          </p:cNvPr>
          <p:cNvPicPr>
            <a:picLocks noChangeAspect="1"/>
          </p:cNvPicPr>
          <p:nvPr/>
        </p:nvPicPr>
        <p:blipFill>
          <a:blip r:embed="rId6"/>
          <a:stretch>
            <a:fillRect/>
          </a:stretch>
        </p:blipFill>
        <p:spPr>
          <a:xfrm>
            <a:off x="7263425" y="1747973"/>
            <a:ext cx="2395704" cy="2642981"/>
          </a:xfrm>
          <a:prstGeom prst="rect">
            <a:avLst/>
          </a:prstGeom>
        </p:spPr>
      </p:pic>
      <p:pic>
        <p:nvPicPr>
          <p:cNvPr id="14" name="Picture 13">
            <a:extLst>
              <a:ext uri="{FF2B5EF4-FFF2-40B4-BE49-F238E27FC236}">
                <a16:creationId xmlns:a16="http://schemas.microsoft.com/office/drawing/2014/main" id="{0586BE19-FC55-E8D6-2949-5A448876972C}"/>
              </a:ext>
            </a:extLst>
          </p:cNvPr>
          <p:cNvPicPr>
            <a:picLocks noChangeAspect="1"/>
          </p:cNvPicPr>
          <p:nvPr/>
        </p:nvPicPr>
        <p:blipFill>
          <a:blip r:embed="rId7"/>
          <a:stretch>
            <a:fillRect/>
          </a:stretch>
        </p:blipFill>
        <p:spPr>
          <a:xfrm>
            <a:off x="9223548" y="3780341"/>
            <a:ext cx="2395704" cy="2631534"/>
          </a:xfrm>
          <a:prstGeom prst="rect">
            <a:avLst/>
          </a:prstGeom>
        </p:spPr>
      </p:pic>
      <p:pic>
        <p:nvPicPr>
          <p:cNvPr id="5" name="Picture 7" descr="Chart, bubble chart&#10;&#10;Description automatically generated">
            <a:extLst>
              <a:ext uri="{FF2B5EF4-FFF2-40B4-BE49-F238E27FC236}">
                <a16:creationId xmlns:a16="http://schemas.microsoft.com/office/drawing/2014/main" id="{C2F542FE-9CD7-507C-7EAB-2C140F0F6FA7}"/>
              </a:ext>
            </a:extLst>
          </p:cNvPr>
          <p:cNvPicPr>
            <a:picLocks noChangeAspect="1"/>
          </p:cNvPicPr>
          <p:nvPr/>
        </p:nvPicPr>
        <p:blipFill>
          <a:blip r:embed="rId8">
            <a:alphaModFix amt="52000"/>
          </a:blip>
          <a:srcRect l="25351" t="4376" r="24720" b="13612"/>
          <a:stretch>
            <a:fillRect/>
          </a:stretch>
        </p:blipFill>
        <p:spPr>
          <a:xfrm rot="18787733">
            <a:off x="9812052" y="5618823"/>
            <a:ext cx="4962247" cy="4585368"/>
          </a:xfrm>
          <a:prstGeom prst="rect">
            <a:avLst/>
          </a:prstGeom>
          <a:noFill/>
          <a:ln cap="flat">
            <a:noFill/>
          </a:ln>
        </p:spPr>
      </p:pic>
    </p:spTree>
    <p:extLst>
      <p:ext uri="{BB962C8B-B14F-4D97-AF65-F5344CB8AC3E}">
        <p14:creationId xmlns:p14="http://schemas.microsoft.com/office/powerpoint/2010/main" val="1628887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pic>
        <p:nvPicPr>
          <p:cNvPr id="2" name="Picture 6" descr="Shape, circle">
            <a:extLst>
              <a:ext uri="{FF2B5EF4-FFF2-40B4-BE49-F238E27FC236}">
                <a16:creationId xmlns:a16="http://schemas.microsoft.com/office/drawing/2014/main" id="{BE76B568-DED3-3556-CB31-046B07619A5E}"/>
              </a:ext>
            </a:extLst>
          </p:cNvPr>
          <p:cNvPicPr>
            <a:picLocks noMove="1" noResize="1"/>
          </p:cNvPicPr>
          <p:nvPr/>
        </p:nvPicPr>
        <p:blipFill>
          <a:blip r:embed="rId2"/>
          <a:stretch>
            <a:fillRect/>
          </a:stretch>
        </p:blipFill>
        <p:spPr>
          <a:xfrm>
            <a:off x="-314635" y="-152229"/>
            <a:ext cx="2048539" cy="1501289"/>
          </a:xfrm>
          <a:prstGeom prst="rect">
            <a:avLst/>
          </a:prstGeom>
          <a:noFill/>
          <a:ln cap="flat">
            <a:noFill/>
          </a:ln>
        </p:spPr>
      </p:pic>
      <p:pic>
        <p:nvPicPr>
          <p:cNvPr id="5" name="Picture 5" descr="Chart, bubble chart&#10;&#10;Description automatically generated">
            <a:extLst>
              <a:ext uri="{FF2B5EF4-FFF2-40B4-BE49-F238E27FC236}">
                <a16:creationId xmlns:a16="http://schemas.microsoft.com/office/drawing/2014/main" id="{EDEC5ACD-FFFE-7FCF-FE37-459942E50C58}"/>
              </a:ext>
            </a:extLst>
          </p:cNvPr>
          <p:cNvPicPr>
            <a:picLocks noChangeAspect="1"/>
          </p:cNvPicPr>
          <p:nvPr/>
        </p:nvPicPr>
        <p:blipFill>
          <a:blip r:embed="rId3">
            <a:alphaModFix amt="52000"/>
          </a:blip>
          <a:srcRect l="36400" t="55387" r="40619" b="12219"/>
          <a:stretch>
            <a:fillRect/>
          </a:stretch>
        </p:blipFill>
        <p:spPr>
          <a:xfrm rot="13245475">
            <a:off x="10826800" y="-586683"/>
            <a:ext cx="2283275" cy="1810704"/>
          </a:xfrm>
          <a:prstGeom prst="rect">
            <a:avLst/>
          </a:prstGeom>
          <a:noFill/>
          <a:ln cap="flat">
            <a:noFill/>
          </a:ln>
        </p:spPr>
      </p:pic>
      <p:pic>
        <p:nvPicPr>
          <p:cNvPr id="6" name="Picture 6" descr="Chart, bubble chart&#10;&#10;Description automatically generated">
            <a:extLst>
              <a:ext uri="{FF2B5EF4-FFF2-40B4-BE49-F238E27FC236}">
                <a16:creationId xmlns:a16="http://schemas.microsoft.com/office/drawing/2014/main" id="{B7067FF7-5AD0-6E0A-7029-72FBAB59A129}"/>
              </a:ext>
            </a:extLst>
          </p:cNvPr>
          <p:cNvPicPr>
            <a:picLocks noChangeAspect="1"/>
          </p:cNvPicPr>
          <p:nvPr/>
        </p:nvPicPr>
        <p:blipFill>
          <a:blip r:embed="rId4">
            <a:alphaModFix amt="52000"/>
          </a:blip>
          <a:srcRect l="25351" t="4376" r="24720" b="13612"/>
          <a:stretch>
            <a:fillRect/>
          </a:stretch>
        </p:blipFill>
        <p:spPr>
          <a:xfrm rot="4034895">
            <a:off x="9727755" y="6054001"/>
            <a:ext cx="4962247" cy="4585368"/>
          </a:xfrm>
          <a:prstGeom prst="rect">
            <a:avLst/>
          </a:prstGeom>
          <a:noFill/>
          <a:ln cap="flat">
            <a:noFill/>
          </a:ln>
        </p:spPr>
      </p:pic>
      <p:pic>
        <p:nvPicPr>
          <p:cNvPr id="7" name="Picture 7" descr="Chart, bubble chart&#10;&#10;Description automatically generated">
            <a:extLst>
              <a:ext uri="{FF2B5EF4-FFF2-40B4-BE49-F238E27FC236}">
                <a16:creationId xmlns:a16="http://schemas.microsoft.com/office/drawing/2014/main" id="{F73E5BCF-1D28-5EC7-A84C-368244C68991}"/>
              </a:ext>
            </a:extLst>
          </p:cNvPr>
          <p:cNvPicPr>
            <a:picLocks noChangeAspect="1"/>
          </p:cNvPicPr>
          <p:nvPr/>
        </p:nvPicPr>
        <p:blipFill>
          <a:blip r:embed="rId5">
            <a:alphaModFix amt="52000"/>
          </a:blip>
          <a:srcRect l="25351" t="4376" r="24720" b="13612"/>
          <a:stretch>
            <a:fillRect/>
          </a:stretch>
        </p:blipFill>
        <p:spPr>
          <a:xfrm rot="1951849">
            <a:off x="-3244063" y="5213466"/>
            <a:ext cx="4962247" cy="4585368"/>
          </a:xfrm>
          <a:prstGeom prst="rect">
            <a:avLst/>
          </a:prstGeom>
          <a:noFill/>
          <a:ln cap="flat">
            <a:noFill/>
          </a:ln>
        </p:spPr>
      </p:pic>
      <p:pic>
        <p:nvPicPr>
          <p:cNvPr id="8" name="Picture 4" descr="Chart, bubble chart&#10;&#10;Description automatically generated">
            <a:extLst>
              <a:ext uri="{FF2B5EF4-FFF2-40B4-BE49-F238E27FC236}">
                <a16:creationId xmlns:a16="http://schemas.microsoft.com/office/drawing/2014/main" id="{C79E2966-CA56-9C65-B654-1BDB02AC9638}"/>
              </a:ext>
            </a:extLst>
          </p:cNvPr>
          <p:cNvPicPr>
            <a:picLocks noChangeAspect="1"/>
          </p:cNvPicPr>
          <p:nvPr/>
        </p:nvPicPr>
        <p:blipFill>
          <a:blip r:embed="rId6">
            <a:alphaModFix amt="52000"/>
          </a:blip>
          <a:srcRect l="25351" t="4376" r="24720" b="13612"/>
          <a:stretch>
            <a:fillRect/>
          </a:stretch>
        </p:blipFill>
        <p:spPr>
          <a:xfrm rot="2873595">
            <a:off x="-2728132" y="-3295325"/>
            <a:ext cx="4962247" cy="4585368"/>
          </a:xfrm>
          <a:prstGeom prst="rect">
            <a:avLst/>
          </a:prstGeom>
          <a:noFill/>
          <a:ln cap="flat">
            <a:noFill/>
          </a:ln>
        </p:spPr>
      </p:pic>
      <p:sp>
        <p:nvSpPr>
          <p:cNvPr id="9" name="TextBox 4">
            <a:extLst>
              <a:ext uri="{FF2B5EF4-FFF2-40B4-BE49-F238E27FC236}">
                <a16:creationId xmlns:a16="http://schemas.microsoft.com/office/drawing/2014/main" id="{3F652073-3EA8-1F5B-F60A-6D05B413B2F8}"/>
              </a:ext>
            </a:extLst>
          </p:cNvPr>
          <p:cNvSpPr txBox="1"/>
          <p:nvPr/>
        </p:nvSpPr>
        <p:spPr>
          <a:xfrm>
            <a:off x="1951349" y="-4489"/>
            <a:ext cx="8842342"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Models Implementation</a:t>
            </a:r>
          </a:p>
        </p:txBody>
      </p:sp>
      <p:sp>
        <p:nvSpPr>
          <p:cNvPr id="10" name="Rectangle: Rounded Corners 7">
            <a:extLst>
              <a:ext uri="{FF2B5EF4-FFF2-40B4-BE49-F238E27FC236}">
                <a16:creationId xmlns:a16="http://schemas.microsoft.com/office/drawing/2014/main" id="{9CED4282-5AC1-34CF-D391-00940144A867}"/>
              </a:ext>
            </a:extLst>
          </p:cNvPr>
          <p:cNvSpPr/>
          <p:nvPr/>
        </p:nvSpPr>
        <p:spPr>
          <a:xfrm>
            <a:off x="1637882" y="1349060"/>
            <a:ext cx="3667842" cy="4872682"/>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16" name="TextBox 15">
            <a:extLst>
              <a:ext uri="{FF2B5EF4-FFF2-40B4-BE49-F238E27FC236}">
                <a16:creationId xmlns:a16="http://schemas.microsoft.com/office/drawing/2014/main" id="{68A1B9FF-34D7-3217-0ABB-6350BB26E789}"/>
              </a:ext>
            </a:extLst>
          </p:cNvPr>
          <p:cNvSpPr txBox="1"/>
          <p:nvPr/>
        </p:nvSpPr>
        <p:spPr>
          <a:xfrm>
            <a:off x="1637882" y="1706252"/>
            <a:ext cx="3667842" cy="369332"/>
          </a:xfrm>
          <a:prstGeom prst="rect">
            <a:avLst/>
          </a:prstGeom>
          <a:noFill/>
        </p:spPr>
        <p:txBody>
          <a:bodyPr wrap="square" rtlCol="0">
            <a:spAutoFit/>
          </a:bodyPr>
          <a:lstStyle/>
          <a:p>
            <a:r>
              <a:rPr lang="en-GB" b="1" dirty="0"/>
              <a:t># Inner Layers                    </a:t>
            </a:r>
            <a:r>
              <a:rPr lang="en-GB" dirty="0"/>
              <a:t>1</a:t>
            </a:r>
          </a:p>
        </p:txBody>
      </p:sp>
      <p:cxnSp>
        <p:nvCxnSpPr>
          <p:cNvPr id="17" name="Straight Connector 71">
            <a:extLst>
              <a:ext uri="{FF2B5EF4-FFF2-40B4-BE49-F238E27FC236}">
                <a16:creationId xmlns:a16="http://schemas.microsoft.com/office/drawing/2014/main" id="{2CC7B121-EFB3-5C82-1395-EABC85F6DFBB}"/>
              </a:ext>
            </a:extLst>
          </p:cNvPr>
          <p:cNvCxnSpPr>
            <a:cxnSpLocks/>
          </p:cNvCxnSpPr>
          <p:nvPr/>
        </p:nvCxnSpPr>
        <p:spPr>
          <a:xfrm flipH="1">
            <a:off x="1637882" y="2168962"/>
            <a:ext cx="3667842" cy="0"/>
          </a:xfrm>
          <a:prstGeom prst="straightConnector1">
            <a:avLst/>
          </a:prstGeom>
          <a:noFill/>
          <a:ln w="19046" cap="flat">
            <a:solidFill>
              <a:srgbClr val="C5EDEE"/>
            </a:solidFill>
            <a:prstDash val="solid"/>
            <a:miter/>
          </a:ln>
        </p:spPr>
      </p:cxnSp>
      <p:sp>
        <p:nvSpPr>
          <p:cNvPr id="20" name="TextBox 19">
            <a:extLst>
              <a:ext uri="{FF2B5EF4-FFF2-40B4-BE49-F238E27FC236}">
                <a16:creationId xmlns:a16="http://schemas.microsoft.com/office/drawing/2014/main" id="{E21CDA3C-6048-82EF-CB17-72C62E41CB4A}"/>
              </a:ext>
            </a:extLst>
          </p:cNvPr>
          <p:cNvSpPr txBox="1"/>
          <p:nvPr/>
        </p:nvSpPr>
        <p:spPr>
          <a:xfrm>
            <a:off x="1630025" y="2216867"/>
            <a:ext cx="3667842" cy="369332"/>
          </a:xfrm>
          <a:prstGeom prst="rect">
            <a:avLst/>
          </a:prstGeom>
          <a:noFill/>
        </p:spPr>
        <p:txBody>
          <a:bodyPr wrap="square" rtlCol="0">
            <a:spAutoFit/>
          </a:bodyPr>
          <a:lstStyle/>
          <a:p>
            <a:r>
              <a:rPr lang="en-GB" b="1" dirty="0"/>
              <a:t>Layer dimensions      </a:t>
            </a:r>
            <a:r>
              <a:rPr lang="en-GB" dirty="0"/>
              <a:t>3072x800</a:t>
            </a:r>
          </a:p>
        </p:txBody>
      </p:sp>
      <p:cxnSp>
        <p:nvCxnSpPr>
          <p:cNvPr id="21" name="Straight Connector 71">
            <a:extLst>
              <a:ext uri="{FF2B5EF4-FFF2-40B4-BE49-F238E27FC236}">
                <a16:creationId xmlns:a16="http://schemas.microsoft.com/office/drawing/2014/main" id="{A601A1DF-E024-F40C-B717-4D662C43E991}"/>
              </a:ext>
            </a:extLst>
          </p:cNvPr>
          <p:cNvCxnSpPr>
            <a:cxnSpLocks/>
          </p:cNvCxnSpPr>
          <p:nvPr/>
        </p:nvCxnSpPr>
        <p:spPr>
          <a:xfrm flipH="1">
            <a:off x="1630025" y="2679577"/>
            <a:ext cx="3667842" cy="0"/>
          </a:xfrm>
          <a:prstGeom prst="straightConnector1">
            <a:avLst/>
          </a:prstGeom>
          <a:noFill/>
          <a:ln w="19046" cap="flat">
            <a:solidFill>
              <a:srgbClr val="C5EDEE"/>
            </a:solidFill>
            <a:prstDash val="solid"/>
            <a:miter/>
          </a:ln>
        </p:spPr>
      </p:cxnSp>
      <p:sp>
        <p:nvSpPr>
          <p:cNvPr id="22" name="TextBox 21">
            <a:extLst>
              <a:ext uri="{FF2B5EF4-FFF2-40B4-BE49-F238E27FC236}">
                <a16:creationId xmlns:a16="http://schemas.microsoft.com/office/drawing/2014/main" id="{1384F9D0-4ECA-3712-FFC5-5D2596CABED6}"/>
              </a:ext>
            </a:extLst>
          </p:cNvPr>
          <p:cNvSpPr txBox="1"/>
          <p:nvPr/>
        </p:nvSpPr>
        <p:spPr>
          <a:xfrm>
            <a:off x="1639451" y="2725915"/>
            <a:ext cx="3667842" cy="369332"/>
          </a:xfrm>
          <a:prstGeom prst="rect">
            <a:avLst/>
          </a:prstGeom>
          <a:noFill/>
        </p:spPr>
        <p:txBody>
          <a:bodyPr wrap="square" rtlCol="0">
            <a:spAutoFit/>
          </a:bodyPr>
          <a:lstStyle/>
          <a:p>
            <a:r>
              <a:rPr lang="en-GB" b="1" dirty="0"/>
              <a:t>Layer LR                             </a:t>
            </a:r>
            <a:r>
              <a:rPr lang="en-GB" dirty="0"/>
              <a:t>0.1</a:t>
            </a:r>
          </a:p>
        </p:txBody>
      </p:sp>
      <p:cxnSp>
        <p:nvCxnSpPr>
          <p:cNvPr id="23" name="Straight Connector 71">
            <a:extLst>
              <a:ext uri="{FF2B5EF4-FFF2-40B4-BE49-F238E27FC236}">
                <a16:creationId xmlns:a16="http://schemas.microsoft.com/office/drawing/2014/main" id="{1A29D35A-1912-4343-5CA7-2D3FB0030347}"/>
              </a:ext>
            </a:extLst>
          </p:cNvPr>
          <p:cNvCxnSpPr>
            <a:cxnSpLocks/>
          </p:cNvCxnSpPr>
          <p:nvPr/>
        </p:nvCxnSpPr>
        <p:spPr>
          <a:xfrm flipH="1">
            <a:off x="1639451" y="3188625"/>
            <a:ext cx="3667842" cy="0"/>
          </a:xfrm>
          <a:prstGeom prst="straightConnector1">
            <a:avLst/>
          </a:prstGeom>
          <a:noFill/>
          <a:ln w="19046" cap="flat">
            <a:solidFill>
              <a:srgbClr val="C5EDEE"/>
            </a:solidFill>
            <a:prstDash val="solid"/>
            <a:miter/>
          </a:ln>
        </p:spPr>
      </p:cxnSp>
      <p:cxnSp>
        <p:nvCxnSpPr>
          <p:cNvPr id="24" name="Straight Connector 71">
            <a:extLst>
              <a:ext uri="{FF2B5EF4-FFF2-40B4-BE49-F238E27FC236}">
                <a16:creationId xmlns:a16="http://schemas.microsoft.com/office/drawing/2014/main" id="{00B5BD58-08D6-D7A3-3AFC-1891D4C52C78}"/>
              </a:ext>
            </a:extLst>
          </p:cNvPr>
          <p:cNvCxnSpPr>
            <a:cxnSpLocks/>
          </p:cNvCxnSpPr>
          <p:nvPr/>
        </p:nvCxnSpPr>
        <p:spPr>
          <a:xfrm flipH="1">
            <a:off x="1631593" y="3190195"/>
            <a:ext cx="3667842" cy="0"/>
          </a:xfrm>
          <a:prstGeom prst="straightConnector1">
            <a:avLst/>
          </a:prstGeom>
          <a:noFill/>
          <a:ln w="19046" cap="flat">
            <a:solidFill>
              <a:srgbClr val="C5EDEE"/>
            </a:solidFill>
            <a:prstDash val="solid"/>
            <a:miter/>
          </a:ln>
        </p:spPr>
      </p:cxnSp>
      <p:sp>
        <p:nvSpPr>
          <p:cNvPr id="25" name="TextBox 24">
            <a:extLst>
              <a:ext uri="{FF2B5EF4-FFF2-40B4-BE49-F238E27FC236}">
                <a16:creationId xmlns:a16="http://schemas.microsoft.com/office/drawing/2014/main" id="{C6DD31CB-2B24-8007-E419-0D0165E73660}"/>
              </a:ext>
            </a:extLst>
          </p:cNvPr>
          <p:cNvSpPr txBox="1"/>
          <p:nvPr/>
        </p:nvSpPr>
        <p:spPr>
          <a:xfrm>
            <a:off x="1641019" y="3236533"/>
            <a:ext cx="3667842" cy="369332"/>
          </a:xfrm>
          <a:prstGeom prst="rect">
            <a:avLst/>
          </a:prstGeom>
          <a:noFill/>
        </p:spPr>
        <p:txBody>
          <a:bodyPr wrap="square" rtlCol="0">
            <a:spAutoFit/>
          </a:bodyPr>
          <a:lstStyle/>
          <a:p>
            <a:r>
              <a:rPr lang="en-GB" b="1" dirty="0"/>
              <a:t>Layer TH</a:t>
            </a:r>
            <a:r>
              <a:rPr lang="en-GB" dirty="0"/>
              <a:t>                              5</a:t>
            </a:r>
          </a:p>
        </p:txBody>
      </p:sp>
      <p:cxnSp>
        <p:nvCxnSpPr>
          <p:cNvPr id="26" name="Straight Connector 71">
            <a:extLst>
              <a:ext uri="{FF2B5EF4-FFF2-40B4-BE49-F238E27FC236}">
                <a16:creationId xmlns:a16="http://schemas.microsoft.com/office/drawing/2014/main" id="{4630516C-0758-4C09-358B-1D4CA89E9A6F}"/>
              </a:ext>
            </a:extLst>
          </p:cNvPr>
          <p:cNvCxnSpPr>
            <a:cxnSpLocks/>
          </p:cNvCxnSpPr>
          <p:nvPr/>
        </p:nvCxnSpPr>
        <p:spPr>
          <a:xfrm flipH="1">
            <a:off x="1641019" y="3699243"/>
            <a:ext cx="3667842" cy="0"/>
          </a:xfrm>
          <a:prstGeom prst="straightConnector1">
            <a:avLst/>
          </a:prstGeom>
          <a:noFill/>
          <a:ln w="19046" cap="flat">
            <a:solidFill>
              <a:srgbClr val="C5EDEE"/>
            </a:solidFill>
            <a:prstDash val="solid"/>
            <a:miter/>
          </a:ln>
        </p:spPr>
      </p:cxnSp>
      <p:cxnSp>
        <p:nvCxnSpPr>
          <p:cNvPr id="27" name="Straight Connector 71">
            <a:extLst>
              <a:ext uri="{FF2B5EF4-FFF2-40B4-BE49-F238E27FC236}">
                <a16:creationId xmlns:a16="http://schemas.microsoft.com/office/drawing/2014/main" id="{D7D5293E-2B70-D872-2034-EF73EA50FC9E}"/>
              </a:ext>
            </a:extLst>
          </p:cNvPr>
          <p:cNvCxnSpPr>
            <a:cxnSpLocks/>
          </p:cNvCxnSpPr>
          <p:nvPr/>
        </p:nvCxnSpPr>
        <p:spPr>
          <a:xfrm flipH="1">
            <a:off x="1631593" y="3699235"/>
            <a:ext cx="3667842" cy="0"/>
          </a:xfrm>
          <a:prstGeom prst="straightConnector1">
            <a:avLst/>
          </a:prstGeom>
          <a:noFill/>
          <a:ln w="19046" cap="flat">
            <a:solidFill>
              <a:srgbClr val="C5EDEE"/>
            </a:solidFill>
            <a:prstDash val="solid"/>
            <a:miter/>
          </a:ln>
        </p:spPr>
      </p:cxnSp>
      <p:sp>
        <p:nvSpPr>
          <p:cNvPr id="28" name="TextBox 27">
            <a:extLst>
              <a:ext uri="{FF2B5EF4-FFF2-40B4-BE49-F238E27FC236}">
                <a16:creationId xmlns:a16="http://schemas.microsoft.com/office/drawing/2014/main" id="{0A88A8AC-DEA5-1FE9-7865-FB7E47187AB8}"/>
              </a:ext>
            </a:extLst>
          </p:cNvPr>
          <p:cNvSpPr txBox="1"/>
          <p:nvPr/>
        </p:nvSpPr>
        <p:spPr>
          <a:xfrm>
            <a:off x="1641019" y="3745573"/>
            <a:ext cx="3667842" cy="369332"/>
          </a:xfrm>
          <a:prstGeom prst="rect">
            <a:avLst/>
          </a:prstGeom>
          <a:noFill/>
        </p:spPr>
        <p:txBody>
          <a:bodyPr wrap="square" rtlCol="0">
            <a:spAutoFit/>
          </a:bodyPr>
          <a:lstStyle/>
          <a:p>
            <a:r>
              <a:rPr lang="en-GB" b="1" dirty="0"/>
              <a:t>Layer epochs                      </a:t>
            </a:r>
            <a:r>
              <a:rPr lang="en-GB" dirty="0"/>
              <a:t>35</a:t>
            </a:r>
          </a:p>
        </p:txBody>
      </p:sp>
      <p:cxnSp>
        <p:nvCxnSpPr>
          <p:cNvPr id="29" name="Straight Connector 71">
            <a:extLst>
              <a:ext uri="{FF2B5EF4-FFF2-40B4-BE49-F238E27FC236}">
                <a16:creationId xmlns:a16="http://schemas.microsoft.com/office/drawing/2014/main" id="{733871C5-C9A3-AF68-6003-08DDEE306DCB}"/>
              </a:ext>
            </a:extLst>
          </p:cNvPr>
          <p:cNvCxnSpPr>
            <a:cxnSpLocks/>
          </p:cNvCxnSpPr>
          <p:nvPr/>
        </p:nvCxnSpPr>
        <p:spPr>
          <a:xfrm flipH="1">
            <a:off x="1641019" y="4208283"/>
            <a:ext cx="3667842" cy="0"/>
          </a:xfrm>
          <a:prstGeom prst="straightConnector1">
            <a:avLst/>
          </a:prstGeom>
          <a:noFill/>
          <a:ln w="19046" cap="flat">
            <a:solidFill>
              <a:srgbClr val="C5EDEE"/>
            </a:solidFill>
            <a:prstDash val="solid"/>
            <a:miter/>
          </a:ln>
        </p:spPr>
      </p:cxnSp>
      <p:cxnSp>
        <p:nvCxnSpPr>
          <p:cNvPr id="30" name="Straight Connector 71">
            <a:extLst>
              <a:ext uri="{FF2B5EF4-FFF2-40B4-BE49-F238E27FC236}">
                <a16:creationId xmlns:a16="http://schemas.microsoft.com/office/drawing/2014/main" id="{C6029829-2A36-5D03-83BE-54DDC23AF81B}"/>
              </a:ext>
            </a:extLst>
          </p:cNvPr>
          <p:cNvCxnSpPr>
            <a:cxnSpLocks/>
          </p:cNvCxnSpPr>
          <p:nvPr/>
        </p:nvCxnSpPr>
        <p:spPr>
          <a:xfrm flipH="1">
            <a:off x="1641020" y="4208290"/>
            <a:ext cx="3667842" cy="0"/>
          </a:xfrm>
          <a:prstGeom prst="straightConnector1">
            <a:avLst/>
          </a:prstGeom>
          <a:noFill/>
          <a:ln w="19046" cap="flat">
            <a:solidFill>
              <a:srgbClr val="C5EDEE"/>
            </a:solidFill>
            <a:prstDash val="solid"/>
            <a:miter/>
          </a:ln>
        </p:spPr>
      </p:cxnSp>
      <p:sp>
        <p:nvSpPr>
          <p:cNvPr id="31" name="TextBox 30">
            <a:extLst>
              <a:ext uri="{FF2B5EF4-FFF2-40B4-BE49-F238E27FC236}">
                <a16:creationId xmlns:a16="http://schemas.microsoft.com/office/drawing/2014/main" id="{FBD8A9A4-C9C9-904A-8E4C-E3C403993CF3}"/>
              </a:ext>
            </a:extLst>
          </p:cNvPr>
          <p:cNvSpPr txBox="1"/>
          <p:nvPr/>
        </p:nvSpPr>
        <p:spPr>
          <a:xfrm>
            <a:off x="1650446" y="4254628"/>
            <a:ext cx="3667842" cy="369332"/>
          </a:xfrm>
          <a:prstGeom prst="rect">
            <a:avLst/>
          </a:prstGeom>
          <a:noFill/>
        </p:spPr>
        <p:txBody>
          <a:bodyPr wrap="square" rtlCol="0">
            <a:spAutoFit/>
          </a:bodyPr>
          <a:lstStyle/>
          <a:p>
            <a:r>
              <a:rPr lang="en-GB" b="1" dirty="0"/>
              <a:t>Training Accuracy            </a:t>
            </a:r>
            <a:r>
              <a:rPr lang="en-GB" dirty="0"/>
              <a:t>≈59%</a:t>
            </a:r>
          </a:p>
        </p:txBody>
      </p:sp>
      <p:cxnSp>
        <p:nvCxnSpPr>
          <p:cNvPr id="32" name="Straight Connector 71">
            <a:extLst>
              <a:ext uri="{FF2B5EF4-FFF2-40B4-BE49-F238E27FC236}">
                <a16:creationId xmlns:a16="http://schemas.microsoft.com/office/drawing/2014/main" id="{877413D8-9608-5925-0DF2-8779ADEA99C2}"/>
              </a:ext>
            </a:extLst>
          </p:cNvPr>
          <p:cNvCxnSpPr>
            <a:cxnSpLocks/>
          </p:cNvCxnSpPr>
          <p:nvPr/>
        </p:nvCxnSpPr>
        <p:spPr>
          <a:xfrm flipH="1">
            <a:off x="1650446" y="4717338"/>
            <a:ext cx="3667842" cy="0"/>
          </a:xfrm>
          <a:prstGeom prst="straightConnector1">
            <a:avLst/>
          </a:prstGeom>
          <a:noFill/>
          <a:ln w="19046" cap="flat">
            <a:solidFill>
              <a:srgbClr val="C5EDEE"/>
            </a:solidFill>
            <a:prstDash val="solid"/>
            <a:miter/>
          </a:ln>
        </p:spPr>
      </p:cxnSp>
      <p:cxnSp>
        <p:nvCxnSpPr>
          <p:cNvPr id="33" name="Straight Connector 71">
            <a:extLst>
              <a:ext uri="{FF2B5EF4-FFF2-40B4-BE49-F238E27FC236}">
                <a16:creationId xmlns:a16="http://schemas.microsoft.com/office/drawing/2014/main" id="{51854A06-9E02-8462-3A2E-564146DB88CE}"/>
              </a:ext>
            </a:extLst>
          </p:cNvPr>
          <p:cNvCxnSpPr>
            <a:cxnSpLocks/>
          </p:cNvCxnSpPr>
          <p:nvPr/>
        </p:nvCxnSpPr>
        <p:spPr>
          <a:xfrm flipH="1">
            <a:off x="1642588" y="4709482"/>
            <a:ext cx="3667842" cy="0"/>
          </a:xfrm>
          <a:prstGeom prst="straightConnector1">
            <a:avLst/>
          </a:prstGeom>
          <a:noFill/>
          <a:ln w="19046" cap="flat">
            <a:solidFill>
              <a:srgbClr val="C5EDEE"/>
            </a:solidFill>
            <a:prstDash val="solid"/>
            <a:miter/>
          </a:ln>
        </p:spPr>
      </p:cxnSp>
      <p:sp>
        <p:nvSpPr>
          <p:cNvPr id="34" name="TextBox 33">
            <a:extLst>
              <a:ext uri="{FF2B5EF4-FFF2-40B4-BE49-F238E27FC236}">
                <a16:creationId xmlns:a16="http://schemas.microsoft.com/office/drawing/2014/main" id="{6C5310D4-F0FB-777A-957C-D7A84719A5AE}"/>
              </a:ext>
            </a:extLst>
          </p:cNvPr>
          <p:cNvSpPr txBox="1"/>
          <p:nvPr/>
        </p:nvSpPr>
        <p:spPr>
          <a:xfrm>
            <a:off x="1652014" y="4755820"/>
            <a:ext cx="3667842" cy="369332"/>
          </a:xfrm>
          <a:prstGeom prst="rect">
            <a:avLst/>
          </a:prstGeom>
          <a:noFill/>
        </p:spPr>
        <p:txBody>
          <a:bodyPr wrap="square" rtlCol="0">
            <a:spAutoFit/>
          </a:bodyPr>
          <a:lstStyle/>
          <a:p>
            <a:r>
              <a:rPr lang="en-GB" b="1" dirty="0"/>
              <a:t>Validation Accuracy        </a:t>
            </a:r>
            <a:r>
              <a:rPr lang="en-GB" dirty="0"/>
              <a:t>≈50%</a:t>
            </a:r>
          </a:p>
        </p:txBody>
      </p:sp>
      <p:cxnSp>
        <p:nvCxnSpPr>
          <p:cNvPr id="35" name="Straight Connector 71">
            <a:extLst>
              <a:ext uri="{FF2B5EF4-FFF2-40B4-BE49-F238E27FC236}">
                <a16:creationId xmlns:a16="http://schemas.microsoft.com/office/drawing/2014/main" id="{A4034AB4-8A4C-0472-6D80-7ECD5873AC8D}"/>
              </a:ext>
            </a:extLst>
          </p:cNvPr>
          <p:cNvCxnSpPr>
            <a:cxnSpLocks/>
          </p:cNvCxnSpPr>
          <p:nvPr/>
        </p:nvCxnSpPr>
        <p:spPr>
          <a:xfrm flipH="1">
            <a:off x="1652014" y="5218530"/>
            <a:ext cx="3667842" cy="0"/>
          </a:xfrm>
          <a:prstGeom prst="straightConnector1">
            <a:avLst/>
          </a:prstGeom>
          <a:noFill/>
          <a:ln w="19046" cap="flat">
            <a:solidFill>
              <a:srgbClr val="C5EDEE"/>
            </a:solidFill>
            <a:prstDash val="solid"/>
            <a:miter/>
          </a:ln>
        </p:spPr>
      </p:cxnSp>
      <p:cxnSp>
        <p:nvCxnSpPr>
          <p:cNvPr id="36" name="Straight Connector 71">
            <a:extLst>
              <a:ext uri="{FF2B5EF4-FFF2-40B4-BE49-F238E27FC236}">
                <a16:creationId xmlns:a16="http://schemas.microsoft.com/office/drawing/2014/main" id="{C4831F8D-A1D3-3762-9F50-EDE21EDAB7EB}"/>
              </a:ext>
            </a:extLst>
          </p:cNvPr>
          <p:cNvCxnSpPr>
            <a:cxnSpLocks/>
          </p:cNvCxnSpPr>
          <p:nvPr/>
        </p:nvCxnSpPr>
        <p:spPr>
          <a:xfrm flipH="1">
            <a:off x="1641020" y="5226383"/>
            <a:ext cx="3667842" cy="0"/>
          </a:xfrm>
          <a:prstGeom prst="straightConnector1">
            <a:avLst/>
          </a:prstGeom>
          <a:noFill/>
          <a:ln w="19046" cap="flat">
            <a:solidFill>
              <a:srgbClr val="C5EDEE"/>
            </a:solidFill>
            <a:prstDash val="solid"/>
            <a:miter/>
          </a:ln>
        </p:spPr>
      </p:cxnSp>
      <p:sp>
        <p:nvSpPr>
          <p:cNvPr id="37" name="TextBox 36">
            <a:extLst>
              <a:ext uri="{FF2B5EF4-FFF2-40B4-BE49-F238E27FC236}">
                <a16:creationId xmlns:a16="http://schemas.microsoft.com/office/drawing/2014/main" id="{32229867-C54D-D30F-30C7-D88EACF2B9C1}"/>
              </a:ext>
            </a:extLst>
          </p:cNvPr>
          <p:cNvSpPr txBox="1"/>
          <p:nvPr/>
        </p:nvSpPr>
        <p:spPr>
          <a:xfrm>
            <a:off x="1650446" y="5272721"/>
            <a:ext cx="3667842" cy="369332"/>
          </a:xfrm>
          <a:prstGeom prst="rect">
            <a:avLst/>
          </a:prstGeom>
          <a:noFill/>
        </p:spPr>
        <p:txBody>
          <a:bodyPr wrap="square" rtlCol="0">
            <a:spAutoFit/>
          </a:bodyPr>
          <a:lstStyle/>
          <a:p>
            <a:r>
              <a:rPr lang="en-GB" b="1" dirty="0"/>
              <a:t>Test Accuracy                   </a:t>
            </a:r>
            <a:r>
              <a:rPr lang="en-GB" dirty="0"/>
              <a:t>≈59%</a:t>
            </a:r>
          </a:p>
        </p:txBody>
      </p:sp>
      <p:cxnSp>
        <p:nvCxnSpPr>
          <p:cNvPr id="38" name="Straight Connector 71">
            <a:extLst>
              <a:ext uri="{FF2B5EF4-FFF2-40B4-BE49-F238E27FC236}">
                <a16:creationId xmlns:a16="http://schemas.microsoft.com/office/drawing/2014/main" id="{E487AABA-1253-C656-E0D8-A4AD4CAC2C18}"/>
              </a:ext>
            </a:extLst>
          </p:cNvPr>
          <p:cNvCxnSpPr>
            <a:cxnSpLocks/>
          </p:cNvCxnSpPr>
          <p:nvPr/>
        </p:nvCxnSpPr>
        <p:spPr>
          <a:xfrm flipH="1">
            <a:off x="1668544" y="5735431"/>
            <a:ext cx="3629323" cy="5493"/>
          </a:xfrm>
          <a:prstGeom prst="straightConnector1">
            <a:avLst/>
          </a:prstGeom>
          <a:noFill/>
          <a:ln w="19046" cap="flat">
            <a:solidFill>
              <a:srgbClr val="C5EDEE"/>
            </a:solidFill>
            <a:prstDash val="solid"/>
            <a:miter/>
          </a:ln>
        </p:spPr>
      </p:cxnSp>
      <p:grpSp>
        <p:nvGrpSpPr>
          <p:cNvPr id="65" name="Group 64">
            <a:extLst>
              <a:ext uri="{FF2B5EF4-FFF2-40B4-BE49-F238E27FC236}">
                <a16:creationId xmlns:a16="http://schemas.microsoft.com/office/drawing/2014/main" id="{88BB09CB-29DA-9CA2-DB8B-D20A81CEF2C1}"/>
              </a:ext>
            </a:extLst>
          </p:cNvPr>
          <p:cNvGrpSpPr/>
          <p:nvPr/>
        </p:nvGrpSpPr>
        <p:grpSpPr>
          <a:xfrm>
            <a:off x="6611376" y="1240260"/>
            <a:ext cx="4182315" cy="4983050"/>
            <a:chOff x="7004871" y="1240260"/>
            <a:chExt cx="3788820" cy="4983050"/>
          </a:xfrm>
        </p:grpSpPr>
        <p:sp>
          <p:nvSpPr>
            <p:cNvPr id="12" name="Rectangle: Rounded Corners 7">
              <a:extLst>
                <a:ext uri="{FF2B5EF4-FFF2-40B4-BE49-F238E27FC236}">
                  <a16:creationId xmlns:a16="http://schemas.microsoft.com/office/drawing/2014/main" id="{33854B10-F311-C767-474E-5E3454C72802}"/>
                </a:ext>
              </a:extLst>
            </p:cNvPr>
            <p:cNvSpPr/>
            <p:nvPr/>
          </p:nvSpPr>
          <p:spPr>
            <a:xfrm>
              <a:off x="7006771" y="1349060"/>
              <a:ext cx="3667842" cy="4872682"/>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42" name="Rectangle: Rounded Corners 7">
              <a:extLst>
                <a:ext uri="{FF2B5EF4-FFF2-40B4-BE49-F238E27FC236}">
                  <a16:creationId xmlns:a16="http://schemas.microsoft.com/office/drawing/2014/main" id="{B50A10D0-90A3-3E24-D9DD-B63436FB0A80}"/>
                </a:ext>
              </a:extLst>
            </p:cNvPr>
            <p:cNvSpPr/>
            <p:nvPr/>
          </p:nvSpPr>
          <p:spPr>
            <a:xfrm>
              <a:off x="7012728" y="1350628"/>
              <a:ext cx="3667842" cy="4872682"/>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44" name="TextBox 43">
              <a:extLst>
                <a:ext uri="{FF2B5EF4-FFF2-40B4-BE49-F238E27FC236}">
                  <a16:creationId xmlns:a16="http://schemas.microsoft.com/office/drawing/2014/main" id="{F430A236-56CF-34C5-B693-46B5CD560516}"/>
                </a:ext>
              </a:extLst>
            </p:cNvPr>
            <p:cNvSpPr txBox="1"/>
            <p:nvPr/>
          </p:nvSpPr>
          <p:spPr>
            <a:xfrm>
              <a:off x="7012728" y="1707820"/>
              <a:ext cx="3667842" cy="369332"/>
            </a:xfrm>
            <a:prstGeom prst="rect">
              <a:avLst/>
            </a:prstGeom>
            <a:noFill/>
          </p:spPr>
          <p:txBody>
            <a:bodyPr wrap="square" rtlCol="0">
              <a:spAutoFit/>
            </a:bodyPr>
            <a:lstStyle/>
            <a:p>
              <a:r>
                <a:rPr lang="en-GB" b="1" dirty="0"/>
                <a:t># Inner Layers                                  </a:t>
              </a:r>
              <a:r>
                <a:rPr lang="en-GB" dirty="0"/>
                <a:t>2</a:t>
              </a:r>
            </a:p>
          </p:txBody>
        </p:sp>
        <p:cxnSp>
          <p:nvCxnSpPr>
            <p:cNvPr id="45" name="Straight Connector 71">
              <a:extLst>
                <a:ext uri="{FF2B5EF4-FFF2-40B4-BE49-F238E27FC236}">
                  <a16:creationId xmlns:a16="http://schemas.microsoft.com/office/drawing/2014/main" id="{DEEB11BC-D0ED-472E-5C4C-5A1B51F3F950}"/>
                </a:ext>
              </a:extLst>
            </p:cNvPr>
            <p:cNvCxnSpPr>
              <a:cxnSpLocks/>
            </p:cNvCxnSpPr>
            <p:nvPr/>
          </p:nvCxnSpPr>
          <p:spPr>
            <a:xfrm flipH="1">
              <a:off x="7012728" y="2170530"/>
              <a:ext cx="3667842" cy="0"/>
            </a:xfrm>
            <a:prstGeom prst="straightConnector1">
              <a:avLst/>
            </a:prstGeom>
            <a:noFill/>
            <a:ln w="19046" cap="flat">
              <a:solidFill>
                <a:srgbClr val="C5EDEE"/>
              </a:solidFill>
              <a:prstDash val="solid"/>
              <a:miter/>
            </a:ln>
          </p:spPr>
        </p:cxnSp>
        <p:sp>
          <p:nvSpPr>
            <p:cNvPr id="46" name="TextBox 45">
              <a:extLst>
                <a:ext uri="{FF2B5EF4-FFF2-40B4-BE49-F238E27FC236}">
                  <a16:creationId xmlns:a16="http://schemas.microsoft.com/office/drawing/2014/main" id="{351ACACE-1B83-35F0-1FAA-3A44AFB9CB45}"/>
                </a:ext>
              </a:extLst>
            </p:cNvPr>
            <p:cNvSpPr txBox="1"/>
            <p:nvPr/>
          </p:nvSpPr>
          <p:spPr>
            <a:xfrm>
              <a:off x="7004871" y="2218435"/>
              <a:ext cx="3788820" cy="369332"/>
            </a:xfrm>
            <a:prstGeom prst="rect">
              <a:avLst/>
            </a:prstGeom>
            <a:noFill/>
          </p:spPr>
          <p:txBody>
            <a:bodyPr wrap="square" rtlCol="0">
              <a:spAutoFit/>
            </a:bodyPr>
            <a:lstStyle/>
            <a:p>
              <a:r>
                <a:rPr lang="en-GB" b="1" dirty="0"/>
                <a:t>Layer dimensions          </a:t>
              </a:r>
              <a:r>
                <a:rPr lang="en-GB" dirty="0"/>
                <a:t>3072x800|800x10</a:t>
              </a:r>
            </a:p>
          </p:txBody>
        </p:sp>
        <p:cxnSp>
          <p:nvCxnSpPr>
            <p:cNvPr id="47" name="Straight Connector 71">
              <a:extLst>
                <a:ext uri="{FF2B5EF4-FFF2-40B4-BE49-F238E27FC236}">
                  <a16:creationId xmlns:a16="http://schemas.microsoft.com/office/drawing/2014/main" id="{1A32ABC5-4654-F6C4-866F-7652C5644CCE}"/>
                </a:ext>
              </a:extLst>
            </p:cNvPr>
            <p:cNvCxnSpPr>
              <a:cxnSpLocks/>
            </p:cNvCxnSpPr>
            <p:nvPr/>
          </p:nvCxnSpPr>
          <p:spPr>
            <a:xfrm flipH="1">
              <a:off x="7004871" y="2681145"/>
              <a:ext cx="3667842" cy="0"/>
            </a:xfrm>
            <a:prstGeom prst="straightConnector1">
              <a:avLst/>
            </a:prstGeom>
            <a:noFill/>
            <a:ln w="19046" cap="flat">
              <a:solidFill>
                <a:srgbClr val="C5EDEE"/>
              </a:solidFill>
              <a:prstDash val="solid"/>
              <a:miter/>
            </a:ln>
          </p:spPr>
        </p:cxnSp>
        <p:sp>
          <p:nvSpPr>
            <p:cNvPr id="48" name="TextBox 47">
              <a:extLst>
                <a:ext uri="{FF2B5EF4-FFF2-40B4-BE49-F238E27FC236}">
                  <a16:creationId xmlns:a16="http://schemas.microsoft.com/office/drawing/2014/main" id="{B6ED3E45-A814-64E9-8C96-FC967F0F1A92}"/>
                </a:ext>
              </a:extLst>
            </p:cNvPr>
            <p:cNvSpPr txBox="1"/>
            <p:nvPr/>
          </p:nvSpPr>
          <p:spPr>
            <a:xfrm>
              <a:off x="7014297" y="2727483"/>
              <a:ext cx="3667842" cy="369332"/>
            </a:xfrm>
            <a:prstGeom prst="rect">
              <a:avLst/>
            </a:prstGeom>
            <a:noFill/>
          </p:spPr>
          <p:txBody>
            <a:bodyPr wrap="square" rtlCol="0">
              <a:spAutoFit/>
            </a:bodyPr>
            <a:lstStyle/>
            <a:p>
              <a:r>
                <a:rPr lang="en-GB" b="1" dirty="0"/>
                <a:t>Network LR                                  </a:t>
              </a:r>
              <a:r>
                <a:rPr lang="en-GB" dirty="0"/>
                <a:t>0.005</a:t>
              </a:r>
            </a:p>
          </p:txBody>
        </p:sp>
        <p:cxnSp>
          <p:nvCxnSpPr>
            <p:cNvPr id="49" name="Straight Connector 71">
              <a:extLst>
                <a:ext uri="{FF2B5EF4-FFF2-40B4-BE49-F238E27FC236}">
                  <a16:creationId xmlns:a16="http://schemas.microsoft.com/office/drawing/2014/main" id="{14AB0E5B-31AB-1213-1416-B27FBB3E25C6}"/>
                </a:ext>
              </a:extLst>
            </p:cNvPr>
            <p:cNvCxnSpPr>
              <a:cxnSpLocks/>
            </p:cNvCxnSpPr>
            <p:nvPr/>
          </p:nvCxnSpPr>
          <p:spPr>
            <a:xfrm flipH="1">
              <a:off x="7014297" y="3190193"/>
              <a:ext cx="3667842" cy="0"/>
            </a:xfrm>
            <a:prstGeom prst="straightConnector1">
              <a:avLst/>
            </a:prstGeom>
            <a:noFill/>
            <a:ln w="19046" cap="flat">
              <a:solidFill>
                <a:srgbClr val="C5EDEE"/>
              </a:solidFill>
              <a:prstDash val="solid"/>
              <a:miter/>
            </a:ln>
          </p:spPr>
        </p:cxnSp>
        <p:cxnSp>
          <p:nvCxnSpPr>
            <p:cNvPr id="50" name="Straight Connector 71">
              <a:extLst>
                <a:ext uri="{FF2B5EF4-FFF2-40B4-BE49-F238E27FC236}">
                  <a16:creationId xmlns:a16="http://schemas.microsoft.com/office/drawing/2014/main" id="{30D6C1EF-2DB5-5FA5-E912-3C4242605A08}"/>
                </a:ext>
              </a:extLst>
            </p:cNvPr>
            <p:cNvCxnSpPr>
              <a:cxnSpLocks/>
            </p:cNvCxnSpPr>
            <p:nvPr/>
          </p:nvCxnSpPr>
          <p:spPr>
            <a:xfrm flipH="1">
              <a:off x="7006439" y="3191763"/>
              <a:ext cx="3667842" cy="0"/>
            </a:xfrm>
            <a:prstGeom prst="straightConnector1">
              <a:avLst/>
            </a:prstGeom>
            <a:noFill/>
            <a:ln w="19046" cap="flat">
              <a:solidFill>
                <a:srgbClr val="C5EDEE"/>
              </a:solidFill>
              <a:prstDash val="solid"/>
              <a:miter/>
            </a:ln>
          </p:spPr>
        </p:cxnSp>
        <p:sp>
          <p:nvSpPr>
            <p:cNvPr id="51" name="TextBox 50">
              <a:extLst>
                <a:ext uri="{FF2B5EF4-FFF2-40B4-BE49-F238E27FC236}">
                  <a16:creationId xmlns:a16="http://schemas.microsoft.com/office/drawing/2014/main" id="{1BF90A6C-84A8-F8A8-B291-D84C853E17C2}"/>
                </a:ext>
              </a:extLst>
            </p:cNvPr>
            <p:cNvSpPr txBox="1"/>
            <p:nvPr/>
          </p:nvSpPr>
          <p:spPr>
            <a:xfrm>
              <a:off x="7015865" y="3238101"/>
              <a:ext cx="3667842" cy="369332"/>
            </a:xfrm>
            <a:prstGeom prst="rect">
              <a:avLst/>
            </a:prstGeom>
            <a:noFill/>
          </p:spPr>
          <p:txBody>
            <a:bodyPr wrap="square" rtlCol="0">
              <a:spAutoFit/>
            </a:bodyPr>
            <a:lstStyle/>
            <a:p>
              <a:r>
                <a:rPr lang="en-GB" b="1" dirty="0"/>
                <a:t>Network Momentum                    </a:t>
              </a:r>
              <a:r>
                <a:rPr lang="en-GB" dirty="0"/>
                <a:t>0.5</a:t>
              </a:r>
            </a:p>
          </p:txBody>
        </p:sp>
        <p:cxnSp>
          <p:nvCxnSpPr>
            <p:cNvPr id="52" name="Straight Connector 71">
              <a:extLst>
                <a:ext uri="{FF2B5EF4-FFF2-40B4-BE49-F238E27FC236}">
                  <a16:creationId xmlns:a16="http://schemas.microsoft.com/office/drawing/2014/main" id="{489249EE-9A20-CCD3-15ED-4EA2D3B2C923}"/>
                </a:ext>
              </a:extLst>
            </p:cNvPr>
            <p:cNvCxnSpPr>
              <a:cxnSpLocks/>
            </p:cNvCxnSpPr>
            <p:nvPr/>
          </p:nvCxnSpPr>
          <p:spPr>
            <a:xfrm flipH="1">
              <a:off x="7015865" y="3700811"/>
              <a:ext cx="3667842" cy="0"/>
            </a:xfrm>
            <a:prstGeom prst="straightConnector1">
              <a:avLst/>
            </a:prstGeom>
            <a:noFill/>
            <a:ln w="19046" cap="flat">
              <a:solidFill>
                <a:srgbClr val="C5EDEE"/>
              </a:solidFill>
              <a:prstDash val="solid"/>
              <a:miter/>
            </a:ln>
          </p:spPr>
        </p:cxnSp>
        <p:cxnSp>
          <p:nvCxnSpPr>
            <p:cNvPr id="53" name="Straight Connector 71">
              <a:extLst>
                <a:ext uri="{FF2B5EF4-FFF2-40B4-BE49-F238E27FC236}">
                  <a16:creationId xmlns:a16="http://schemas.microsoft.com/office/drawing/2014/main" id="{9EF04512-6CFF-CA80-FF22-B63D101AE3F3}"/>
                </a:ext>
              </a:extLst>
            </p:cNvPr>
            <p:cNvCxnSpPr>
              <a:cxnSpLocks/>
            </p:cNvCxnSpPr>
            <p:nvPr/>
          </p:nvCxnSpPr>
          <p:spPr>
            <a:xfrm flipH="1">
              <a:off x="7006439" y="3700803"/>
              <a:ext cx="3667842" cy="0"/>
            </a:xfrm>
            <a:prstGeom prst="straightConnector1">
              <a:avLst/>
            </a:prstGeom>
            <a:noFill/>
            <a:ln w="19046" cap="flat">
              <a:solidFill>
                <a:srgbClr val="C5EDEE"/>
              </a:solidFill>
              <a:prstDash val="solid"/>
              <a:miter/>
            </a:ln>
          </p:spPr>
        </p:cxnSp>
        <p:sp>
          <p:nvSpPr>
            <p:cNvPr id="54" name="TextBox 53">
              <a:extLst>
                <a:ext uri="{FF2B5EF4-FFF2-40B4-BE49-F238E27FC236}">
                  <a16:creationId xmlns:a16="http://schemas.microsoft.com/office/drawing/2014/main" id="{8995585E-1418-3D42-5A78-D76442F8800D}"/>
                </a:ext>
              </a:extLst>
            </p:cNvPr>
            <p:cNvSpPr txBox="1"/>
            <p:nvPr/>
          </p:nvSpPr>
          <p:spPr>
            <a:xfrm>
              <a:off x="7015865" y="3747141"/>
              <a:ext cx="3667842" cy="369332"/>
            </a:xfrm>
            <a:prstGeom prst="rect">
              <a:avLst/>
            </a:prstGeom>
            <a:noFill/>
          </p:spPr>
          <p:txBody>
            <a:bodyPr wrap="square" rtlCol="0">
              <a:spAutoFit/>
            </a:bodyPr>
            <a:lstStyle/>
            <a:p>
              <a:r>
                <a:rPr lang="en-GB" b="1" dirty="0"/>
                <a:t>Network epochs                             </a:t>
              </a:r>
              <a:r>
                <a:rPr lang="en-GB" dirty="0"/>
                <a:t>30</a:t>
              </a:r>
            </a:p>
          </p:txBody>
        </p:sp>
        <p:cxnSp>
          <p:nvCxnSpPr>
            <p:cNvPr id="55" name="Straight Connector 71">
              <a:extLst>
                <a:ext uri="{FF2B5EF4-FFF2-40B4-BE49-F238E27FC236}">
                  <a16:creationId xmlns:a16="http://schemas.microsoft.com/office/drawing/2014/main" id="{004FCBC8-2599-9F41-87A4-41C1FE304553}"/>
                </a:ext>
              </a:extLst>
            </p:cNvPr>
            <p:cNvCxnSpPr>
              <a:cxnSpLocks/>
            </p:cNvCxnSpPr>
            <p:nvPr/>
          </p:nvCxnSpPr>
          <p:spPr>
            <a:xfrm flipH="1">
              <a:off x="7015865" y="4209851"/>
              <a:ext cx="3667842" cy="0"/>
            </a:xfrm>
            <a:prstGeom prst="straightConnector1">
              <a:avLst/>
            </a:prstGeom>
            <a:noFill/>
            <a:ln w="19046" cap="flat">
              <a:solidFill>
                <a:srgbClr val="C5EDEE"/>
              </a:solidFill>
              <a:prstDash val="solid"/>
              <a:miter/>
            </a:ln>
          </p:spPr>
        </p:cxnSp>
        <p:cxnSp>
          <p:nvCxnSpPr>
            <p:cNvPr id="56" name="Straight Connector 71">
              <a:extLst>
                <a:ext uri="{FF2B5EF4-FFF2-40B4-BE49-F238E27FC236}">
                  <a16:creationId xmlns:a16="http://schemas.microsoft.com/office/drawing/2014/main" id="{9EBAE33C-2988-8300-3609-1FD100006D72}"/>
                </a:ext>
              </a:extLst>
            </p:cNvPr>
            <p:cNvCxnSpPr>
              <a:cxnSpLocks/>
            </p:cNvCxnSpPr>
            <p:nvPr/>
          </p:nvCxnSpPr>
          <p:spPr>
            <a:xfrm flipH="1">
              <a:off x="7015866" y="4209858"/>
              <a:ext cx="3667842" cy="0"/>
            </a:xfrm>
            <a:prstGeom prst="straightConnector1">
              <a:avLst/>
            </a:prstGeom>
            <a:noFill/>
            <a:ln w="19046" cap="flat">
              <a:solidFill>
                <a:srgbClr val="C5EDEE"/>
              </a:solidFill>
              <a:prstDash val="solid"/>
              <a:miter/>
            </a:ln>
          </p:spPr>
        </p:cxnSp>
        <p:sp>
          <p:nvSpPr>
            <p:cNvPr id="57" name="TextBox 56">
              <a:extLst>
                <a:ext uri="{FF2B5EF4-FFF2-40B4-BE49-F238E27FC236}">
                  <a16:creationId xmlns:a16="http://schemas.microsoft.com/office/drawing/2014/main" id="{4F4D78B4-59FC-A054-804E-4516B6D0604C}"/>
                </a:ext>
              </a:extLst>
            </p:cNvPr>
            <p:cNvSpPr txBox="1"/>
            <p:nvPr/>
          </p:nvSpPr>
          <p:spPr>
            <a:xfrm>
              <a:off x="7025292" y="4256196"/>
              <a:ext cx="3667842" cy="369332"/>
            </a:xfrm>
            <a:prstGeom prst="rect">
              <a:avLst/>
            </a:prstGeom>
            <a:noFill/>
          </p:spPr>
          <p:txBody>
            <a:bodyPr wrap="square" rtlCol="0">
              <a:spAutoFit/>
            </a:bodyPr>
            <a:lstStyle/>
            <a:p>
              <a:r>
                <a:rPr lang="en-GB" b="1" dirty="0"/>
                <a:t>Training Accuracy                         </a:t>
              </a:r>
              <a:r>
                <a:rPr lang="en-GB" dirty="0"/>
                <a:t>≈61%</a:t>
              </a:r>
            </a:p>
          </p:txBody>
        </p:sp>
        <p:cxnSp>
          <p:nvCxnSpPr>
            <p:cNvPr id="58" name="Straight Connector 71">
              <a:extLst>
                <a:ext uri="{FF2B5EF4-FFF2-40B4-BE49-F238E27FC236}">
                  <a16:creationId xmlns:a16="http://schemas.microsoft.com/office/drawing/2014/main" id="{024D6C40-F265-1294-D5DE-D81887F7E162}"/>
                </a:ext>
              </a:extLst>
            </p:cNvPr>
            <p:cNvCxnSpPr>
              <a:cxnSpLocks/>
            </p:cNvCxnSpPr>
            <p:nvPr/>
          </p:nvCxnSpPr>
          <p:spPr>
            <a:xfrm flipH="1">
              <a:off x="7025292" y="4718906"/>
              <a:ext cx="3667842" cy="0"/>
            </a:xfrm>
            <a:prstGeom prst="straightConnector1">
              <a:avLst/>
            </a:prstGeom>
            <a:noFill/>
            <a:ln w="19046" cap="flat">
              <a:solidFill>
                <a:srgbClr val="C5EDEE"/>
              </a:solidFill>
              <a:prstDash val="solid"/>
              <a:miter/>
            </a:ln>
          </p:spPr>
        </p:cxnSp>
        <p:cxnSp>
          <p:nvCxnSpPr>
            <p:cNvPr id="59" name="Straight Connector 71">
              <a:extLst>
                <a:ext uri="{FF2B5EF4-FFF2-40B4-BE49-F238E27FC236}">
                  <a16:creationId xmlns:a16="http://schemas.microsoft.com/office/drawing/2014/main" id="{F44E20E5-DFC2-6A7D-3CC5-D601BA396F36}"/>
                </a:ext>
              </a:extLst>
            </p:cNvPr>
            <p:cNvCxnSpPr>
              <a:cxnSpLocks/>
            </p:cNvCxnSpPr>
            <p:nvPr/>
          </p:nvCxnSpPr>
          <p:spPr>
            <a:xfrm flipH="1">
              <a:off x="7017434" y="4711050"/>
              <a:ext cx="3667842" cy="0"/>
            </a:xfrm>
            <a:prstGeom prst="straightConnector1">
              <a:avLst/>
            </a:prstGeom>
            <a:noFill/>
            <a:ln w="19046" cap="flat">
              <a:solidFill>
                <a:srgbClr val="C5EDEE"/>
              </a:solidFill>
              <a:prstDash val="solid"/>
              <a:miter/>
            </a:ln>
          </p:spPr>
        </p:cxnSp>
        <p:sp>
          <p:nvSpPr>
            <p:cNvPr id="60" name="TextBox 59">
              <a:extLst>
                <a:ext uri="{FF2B5EF4-FFF2-40B4-BE49-F238E27FC236}">
                  <a16:creationId xmlns:a16="http://schemas.microsoft.com/office/drawing/2014/main" id="{6A03A8D6-9836-872F-46AA-9D5750ECA5AF}"/>
                </a:ext>
              </a:extLst>
            </p:cNvPr>
            <p:cNvSpPr txBox="1"/>
            <p:nvPr/>
          </p:nvSpPr>
          <p:spPr>
            <a:xfrm>
              <a:off x="7026860" y="4757388"/>
              <a:ext cx="3667842" cy="369332"/>
            </a:xfrm>
            <a:prstGeom prst="rect">
              <a:avLst/>
            </a:prstGeom>
            <a:noFill/>
          </p:spPr>
          <p:txBody>
            <a:bodyPr wrap="square" rtlCol="0">
              <a:spAutoFit/>
            </a:bodyPr>
            <a:lstStyle/>
            <a:p>
              <a:r>
                <a:rPr lang="en-GB" b="1" dirty="0"/>
                <a:t>Validation Accuracy                     </a:t>
              </a:r>
              <a:r>
                <a:rPr lang="en-GB" dirty="0"/>
                <a:t>≈54%</a:t>
              </a:r>
            </a:p>
          </p:txBody>
        </p:sp>
        <p:cxnSp>
          <p:nvCxnSpPr>
            <p:cNvPr id="61" name="Straight Connector 71">
              <a:extLst>
                <a:ext uri="{FF2B5EF4-FFF2-40B4-BE49-F238E27FC236}">
                  <a16:creationId xmlns:a16="http://schemas.microsoft.com/office/drawing/2014/main" id="{19CC8241-1B10-F590-BDDF-6F77BCE7F10C}"/>
                </a:ext>
              </a:extLst>
            </p:cNvPr>
            <p:cNvCxnSpPr>
              <a:cxnSpLocks/>
            </p:cNvCxnSpPr>
            <p:nvPr/>
          </p:nvCxnSpPr>
          <p:spPr>
            <a:xfrm flipH="1">
              <a:off x="7026860" y="5220098"/>
              <a:ext cx="3667842" cy="0"/>
            </a:xfrm>
            <a:prstGeom prst="straightConnector1">
              <a:avLst/>
            </a:prstGeom>
            <a:noFill/>
            <a:ln w="19046" cap="flat">
              <a:solidFill>
                <a:srgbClr val="C5EDEE"/>
              </a:solidFill>
              <a:prstDash val="solid"/>
              <a:miter/>
            </a:ln>
          </p:spPr>
        </p:cxnSp>
        <p:cxnSp>
          <p:nvCxnSpPr>
            <p:cNvPr id="62" name="Straight Connector 71">
              <a:extLst>
                <a:ext uri="{FF2B5EF4-FFF2-40B4-BE49-F238E27FC236}">
                  <a16:creationId xmlns:a16="http://schemas.microsoft.com/office/drawing/2014/main" id="{E3A36742-4DF5-FE39-05CD-7D6AF9D0C15F}"/>
                </a:ext>
              </a:extLst>
            </p:cNvPr>
            <p:cNvCxnSpPr>
              <a:cxnSpLocks/>
            </p:cNvCxnSpPr>
            <p:nvPr/>
          </p:nvCxnSpPr>
          <p:spPr>
            <a:xfrm flipH="1">
              <a:off x="7015866" y="5227951"/>
              <a:ext cx="3667842" cy="0"/>
            </a:xfrm>
            <a:prstGeom prst="straightConnector1">
              <a:avLst/>
            </a:prstGeom>
            <a:noFill/>
            <a:ln w="19046" cap="flat">
              <a:solidFill>
                <a:srgbClr val="C5EDEE"/>
              </a:solidFill>
              <a:prstDash val="solid"/>
              <a:miter/>
            </a:ln>
          </p:spPr>
        </p:cxnSp>
        <p:sp>
          <p:nvSpPr>
            <p:cNvPr id="63" name="TextBox 62">
              <a:extLst>
                <a:ext uri="{FF2B5EF4-FFF2-40B4-BE49-F238E27FC236}">
                  <a16:creationId xmlns:a16="http://schemas.microsoft.com/office/drawing/2014/main" id="{1DBCE2A4-E4B1-79DD-231B-711FE9AB4B7A}"/>
                </a:ext>
              </a:extLst>
            </p:cNvPr>
            <p:cNvSpPr txBox="1"/>
            <p:nvPr/>
          </p:nvSpPr>
          <p:spPr>
            <a:xfrm>
              <a:off x="7025292" y="5274289"/>
              <a:ext cx="3667842" cy="369332"/>
            </a:xfrm>
            <a:prstGeom prst="rect">
              <a:avLst/>
            </a:prstGeom>
            <a:noFill/>
          </p:spPr>
          <p:txBody>
            <a:bodyPr wrap="square" rtlCol="0">
              <a:spAutoFit/>
            </a:bodyPr>
            <a:lstStyle/>
            <a:p>
              <a:r>
                <a:rPr lang="en-GB" b="1" dirty="0"/>
                <a:t>Test Accuracy                                </a:t>
              </a:r>
              <a:r>
                <a:rPr lang="en-GB" dirty="0"/>
                <a:t>≈59%</a:t>
              </a:r>
            </a:p>
          </p:txBody>
        </p:sp>
        <p:cxnSp>
          <p:nvCxnSpPr>
            <p:cNvPr id="64" name="Straight Connector 71">
              <a:extLst>
                <a:ext uri="{FF2B5EF4-FFF2-40B4-BE49-F238E27FC236}">
                  <a16:creationId xmlns:a16="http://schemas.microsoft.com/office/drawing/2014/main" id="{DE9DDFF1-DAB9-9C08-0599-A5C872F4FC2E}"/>
                </a:ext>
              </a:extLst>
            </p:cNvPr>
            <p:cNvCxnSpPr>
              <a:cxnSpLocks/>
            </p:cNvCxnSpPr>
            <p:nvPr/>
          </p:nvCxnSpPr>
          <p:spPr>
            <a:xfrm flipH="1">
              <a:off x="7043390" y="5736999"/>
              <a:ext cx="3629323" cy="5493"/>
            </a:xfrm>
            <a:prstGeom prst="straightConnector1">
              <a:avLst/>
            </a:prstGeom>
            <a:noFill/>
            <a:ln w="19046" cap="flat">
              <a:solidFill>
                <a:srgbClr val="C5EDEE"/>
              </a:solidFill>
              <a:prstDash val="solid"/>
              <a:miter/>
            </a:ln>
          </p:spPr>
        </p:cxnSp>
        <p:sp>
          <p:nvSpPr>
            <p:cNvPr id="13" name="TextBox 15">
              <a:extLst>
                <a:ext uri="{FF2B5EF4-FFF2-40B4-BE49-F238E27FC236}">
                  <a16:creationId xmlns:a16="http://schemas.microsoft.com/office/drawing/2014/main" id="{38F6E595-2C51-20BA-75F0-8558DBA4E2E3}"/>
                </a:ext>
              </a:extLst>
            </p:cNvPr>
            <p:cNvSpPr txBox="1"/>
            <p:nvPr/>
          </p:nvSpPr>
          <p:spPr>
            <a:xfrm>
              <a:off x="8746790" y="1240260"/>
              <a:ext cx="1718050" cy="433626"/>
            </a:xfrm>
            <a:prstGeom prst="roundRect">
              <a:avLst>
                <a:gd name="adj" fmla="val 25895"/>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FFFFFF"/>
                  </a:solidFill>
                  <a:uFillTx/>
                  <a:latin typeface="Calibri"/>
                </a:rPr>
                <a:t>Backpropagation</a:t>
              </a:r>
            </a:p>
          </p:txBody>
        </p:sp>
      </p:grpSp>
      <p:sp>
        <p:nvSpPr>
          <p:cNvPr id="11" name="TextBox 15">
            <a:extLst>
              <a:ext uri="{FF2B5EF4-FFF2-40B4-BE49-F238E27FC236}">
                <a16:creationId xmlns:a16="http://schemas.microsoft.com/office/drawing/2014/main" id="{90BD4F7C-2537-DF08-43BE-4BCD200ED783}"/>
              </a:ext>
            </a:extLst>
          </p:cNvPr>
          <p:cNvSpPr txBox="1"/>
          <p:nvPr/>
        </p:nvSpPr>
        <p:spPr>
          <a:xfrm>
            <a:off x="3047413" y="1240260"/>
            <a:ext cx="2048539" cy="433626"/>
          </a:xfrm>
          <a:prstGeom prst="roundRect">
            <a:avLst>
              <a:gd name="adj" fmla="val 25895"/>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FFFFFF"/>
                </a:solidFill>
                <a:uFillTx/>
                <a:latin typeface="Calibri"/>
              </a:rPr>
              <a:t>Forward-Forward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CFC"/>
        </a:solidFill>
        <a:effectLst/>
      </p:bgPr>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60DBE228-785C-D83A-78EA-D7CE468F4F18}"/>
              </a:ext>
            </a:extLst>
          </p:cNvPr>
          <p:cNvSpPr txBox="1"/>
          <p:nvPr/>
        </p:nvSpPr>
        <p:spPr>
          <a:xfrm>
            <a:off x="1057686" y="4554174"/>
            <a:ext cx="5499265" cy="923330"/>
          </a:xfrm>
          <a:prstGeom prst="rect">
            <a:avLst/>
          </a:prstGeom>
          <a:noFill/>
        </p:spPr>
        <p:txBody>
          <a:bodyPr wrap="square" rtlCol="0">
            <a:spAutoFit/>
          </a:bodyPr>
          <a:lstStyle/>
          <a:p>
            <a:r>
              <a:rPr lang="en-GB" dirty="0"/>
              <a:t>The time complexity of training a single layer increases linearly with the increasing of the layer size, as for BP, but with a noticeably higher slope</a:t>
            </a:r>
          </a:p>
        </p:txBody>
      </p:sp>
      <p:sp>
        <p:nvSpPr>
          <p:cNvPr id="45" name="TextBox 44">
            <a:extLst>
              <a:ext uri="{FF2B5EF4-FFF2-40B4-BE49-F238E27FC236}">
                <a16:creationId xmlns:a16="http://schemas.microsoft.com/office/drawing/2014/main" id="{0BE515F9-927E-71D9-1F33-0A19AD06BB06}"/>
              </a:ext>
            </a:extLst>
          </p:cNvPr>
          <p:cNvSpPr txBox="1"/>
          <p:nvPr/>
        </p:nvSpPr>
        <p:spPr>
          <a:xfrm>
            <a:off x="1134143" y="1760780"/>
            <a:ext cx="4901915" cy="923330"/>
          </a:xfrm>
          <a:prstGeom prst="rect">
            <a:avLst/>
          </a:prstGeom>
          <a:noFill/>
        </p:spPr>
        <p:txBody>
          <a:bodyPr wrap="square" rtlCol="0">
            <a:spAutoFit/>
          </a:bodyPr>
          <a:lstStyle/>
          <a:p>
            <a:r>
              <a:rPr lang="en-GB" dirty="0"/>
              <a:t>From the tests to build the final model it has shown that adding a second layer doesn’t almost any advantage in terms of performances</a:t>
            </a:r>
          </a:p>
        </p:txBody>
      </p:sp>
      <p:pic>
        <p:nvPicPr>
          <p:cNvPr id="9" name="Picture 4" descr="Chart, bubble chart&#10;&#10;Description automatically generated">
            <a:extLst>
              <a:ext uri="{FF2B5EF4-FFF2-40B4-BE49-F238E27FC236}">
                <a16:creationId xmlns:a16="http://schemas.microsoft.com/office/drawing/2014/main" id="{67981FB9-E594-D8F5-C45B-E3AB7E0F7B31}"/>
              </a:ext>
            </a:extLst>
          </p:cNvPr>
          <p:cNvPicPr>
            <a:picLocks noChangeAspect="1"/>
          </p:cNvPicPr>
          <p:nvPr/>
        </p:nvPicPr>
        <p:blipFill>
          <a:blip r:embed="rId3">
            <a:alphaModFix amt="52000"/>
          </a:blip>
          <a:srcRect l="25351" t="4376" r="24720" b="13612"/>
          <a:stretch>
            <a:fillRect/>
          </a:stretch>
        </p:blipFill>
        <p:spPr>
          <a:xfrm rot="8806407">
            <a:off x="10893594" y="-2248957"/>
            <a:ext cx="4962247" cy="4585368"/>
          </a:xfrm>
          <a:prstGeom prst="rect">
            <a:avLst/>
          </a:prstGeom>
          <a:noFill/>
          <a:ln cap="flat">
            <a:noFill/>
          </a:ln>
        </p:spPr>
      </p:pic>
      <p:sp>
        <p:nvSpPr>
          <p:cNvPr id="48" name="Rectangle: Rounded Corners 7">
            <a:extLst>
              <a:ext uri="{FF2B5EF4-FFF2-40B4-BE49-F238E27FC236}">
                <a16:creationId xmlns:a16="http://schemas.microsoft.com/office/drawing/2014/main" id="{8642A8EC-E33D-D03E-B544-4148359E0843}"/>
              </a:ext>
            </a:extLst>
          </p:cNvPr>
          <p:cNvSpPr/>
          <p:nvPr/>
        </p:nvSpPr>
        <p:spPr>
          <a:xfrm>
            <a:off x="1041645" y="3659170"/>
            <a:ext cx="10969677" cy="249426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42" name="Rectangle: Rounded Corners 7">
            <a:extLst>
              <a:ext uri="{FF2B5EF4-FFF2-40B4-BE49-F238E27FC236}">
                <a16:creationId xmlns:a16="http://schemas.microsoft.com/office/drawing/2014/main" id="{2048EBA1-8D8E-C5BF-3849-DDE39DA416D9}"/>
              </a:ext>
            </a:extLst>
          </p:cNvPr>
          <p:cNvSpPr/>
          <p:nvPr/>
        </p:nvSpPr>
        <p:spPr>
          <a:xfrm>
            <a:off x="974084" y="933254"/>
            <a:ext cx="10969677" cy="2494260"/>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sp>
        <p:nvSpPr>
          <p:cNvPr id="43" name="TextBox 15">
            <a:extLst>
              <a:ext uri="{FF2B5EF4-FFF2-40B4-BE49-F238E27FC236}">
                <a16:creationId xmlns:a16="http://schemas.microsoft.com/office/drawing/2014/main" id="{763D7485-7C25-ADFB-7CC7-9085220D615C}"/>
              </a:ext>
            </a:extLst>
          </p:cNvPr>
          <p:cNvSpPr txBox="1"/>
          <p:nvPr/>
        </p:nvSpPr>
        <p:spPr>
          <a:xfrm>
            <a:off x="1057687" y="1066964"/>
            <a:ext cx="1518594" cy="433626"/>
          </a:xfrm>
          <a:prstGeom prst="roundRect">
            <a:avLst>
              <a:gd name="adj" fmla="val 25895"/>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FFFFFF"/>
                </a:solidFill>
                <a:uFillTx/>
                <a:latin typeface="Calibri"/>
              </a:rPr>
              <a:t>Extra Layers</a:t>
            </a:r>
          </a:p>
        </p:txBody>
      </p:sp>
      <p:cxnSp>
        <p:nvCxnSpPr>
          <p:cNvPr id="44" name="Straight Connector 71">
            <a:extLst>
              <a:ext uri="{FF2B5EF4-FFF2-40B4-BE49-F238E27FC236}">
                <a16:creationId xmlns:a16="http://schemas.microsoft.com/office/drawing/2014/main" id="{DDC3FD1F-B11C-9C0D-5AD1-56AAB2156900}"/>
              </a:ext>
            </a:extLst>
          </p:cNvPr>
          <p:cNvCxnSpPr>
            <a:cxnSpLocks/>
          </p:cNvCxnSpPr>
          <p:nvPr/>
        </p:nvCxnSpPr>
        <p:spPr>
          <a:xfrm>
            <a:off x="6601274" y="933254"/>
            <a:ext cx="0" cy="2494260"/>
          </a:xfrm>
          <a:prstGeom prst="straightConnector1">
            <a:avLst/>
          </a:prstGeom>
          <a:noFill/>
          <a:ln w="19046" cap="flat">
            <a:solidFill>
              <a:srgbClr val="C5EDEE"/>
            </a:solidFill>
            <a:prstDash val="solid"/>
            <a:miter/>
          </a:ln>
        </p:spPr>
      </p:cxnSp>
      <p:pic>
        <p:nvPicPr>
          <p:cNvPr id="8" name="Picture 6" descr="Shape, circle">
            <a:extLst>
              <a:ext uri="{FF2B5EF4-FFF2-40B4-BE49-F238E27FC236}">
                <a16:creationId xmlns:a16="http://schemas.microsoft.com/office/drawing/2014/main" id="{F9105B2E-F536-0BB3-417B-0ED3196564DE}"/>
              </a:ext>
            </a:extLst>
          </p:cNvPr>
          <p:cNvPicPr>
            <a:picLocks noMove="1" noResize="1"/>
          </p:cNvPicPr>
          <p:nvPr/>
        </p:nvPicPr>
        <p:blipFill>
          <a:blip r:embed="rId4"/>
          <a:stretch>
            <a:fillRect/>
          </a:stretch>
        </p:blipFill>
        <p:spPr>
          <a:xfrm>
            <a:off x="-314635" y="-152229"/>
            <a:ext cx="2048539" cy="1501289"/>
          </a:xfrm>
          <a:prstGeom prst="rect">
            <a:avLst/>
          </a:prstGeom>
          <a:noFill/>
          <a:ln cap="flat">
            <a:noFill/>
          </a:ln>
        </p:spPr>
      </p:pic>
      <p:pic>
        <p:nvPicPr>
          <p:cNvPr id="10" name="Picture 5" descr="Chart, bubble chart&#10;&#10;Description automatically generated">
            <a:extLst>
              <a:ext uri="{FF2B5EF4-FFF2-40B4-BE49-F238E27FC236}">
                <a16:creationId xmlns:a16="http://schemas.microsoft.com/office/drawing/2014/main" id="{F97CA6F9-DE8B-690D-56FC-6B6DC5EBAD33}"/>
              </a:ext>
            </a:extLst>
          </p:cNvPr>
          <p:cNvPicPr>
            <a:picLocks noChangeAspect="1"/>
          </p:cNvPicPr>
          <p:nvPr/>
        </p:nvPicPr>
        <p:blipFill>
          <a:blip r:embed="rId5">
            <a:alphaModFix amt="52000"/>
          </a:blip>
          <a:srcRect l="36400" t="55387" r="40619" b="12219"/>
          <a:stretch>
            <a:fillRect/>
          </a:stretch>
        </p:blipFill>
        <p:spPr>
          <a:xfrm rot="17931597">
            <a:off x="10718308" y="5537311"/>
            <a:ext cx="2283275" cy="1810704"/>
          </a:xfrm>
          <a:prstGeom prst="rect">
            <a:avLst/>
          </a:prstGeom>
          <a:noFill/>
          <a:ln cap="flat">
            <a:noFill/>
          </a:ln>
        </p:spPr>
      </p:pic>
      <p:pic>
        <p:nvPicPr>
          <p:cNvPr id="11" name="Picture 6" descr="Chart, bubble chart&#10;&#10;Description automatically generated">
            <a:extLst>
              <a:ext uri="{FF2B5EF4-FFF2-40B4-BE49-F238E27FC236}">
                <a16:creationId xmlns:a16="http://schemas.microsoft.com/office/drawing/2014/main" id="{A6D47902-986D-1C3B-0E94-E857F3DEC289}"/>
              </a:ext>
            </a:extLst>
          </p:cNvPr>
          <p:cNvPicPr>
            <a:picLocks noChangeAspect="1"/>
          </p:cNvPicPr>
          <p:nvPr/>
        </p:nvPicPr>
        <p:blipFill>
          <a:blip r:embed="rId6">
            <a:alphaModFix amt="52000"/>
          </a:blip>
          <a:srcRect l="25351" t="4376" r="24720" b="13612"/>
          <a:stretch>
            <a:fillRect/>
          </a:stretch>
        </p:blipFill>
        <p:spPr>
          <a:xfrm rot="8122158">
            <a:off x="-3281224" y="4951064"/>
            <a:ext cx="4962247" cy="4585368"/>
          </a:xfrm>
          <a:prstGeom prst="rect">
            <a:avLst/>
          </a:prstGeom>
          <a:noFill/>
          <a:ln cap="flat">
            <a:noFill/>
          </a:ln>
        </p:spPr>
      </p:pic>
      <p:pic>
        <p:nvPicPr>
          <p:cNvPr id="12" name="Picture 7" descr="Chart, bubble chart&#10;&#10;Description automatically generated">
            <a:extLst>
              <a:ext uri="{FF2B5EF4-FFF2-40B4-BE49-F238E27FC236}">
                <a16:creationId xmlns:a16="http://schemas.microsoft.com/office/drawing/2014/main" id="{38560D5C-D751-4C39-4A15-50151B91691E}"/>
              </a:ext>
            </a:extLst>
          </p:cNvPr>
          <p:cNvPicPr>
            <a:picLocks noChangeAspect="1"/>
          </p:cNvPicPr>
          <p:nvPr/>
        </p:nvPicPr>
        <p:blipFill>
          <a:blip r:embed="rId7">
            <a:alphaModFix amt="52000"/>
          </a:blip>
          <a:srcRect l="25351" t="4376" r="24720" b="13612"/>
          <a:stretch>
            <a:fillRect/>
          </a:stretch>
        </p:blipFill>
        <p:spPr>
          <a:xfrm rot="8722045">
            <a:off x="-2574758" y="-3251797"/>
            <a:ext cx="4962247" cy="4585368"/>
          </a:xfrm>
          <a:prstGeom prst="rect">
            <a:avLst/>
          </a:prstGeom>
          <a:noFill/>
          <a:ln cap="flat">
            <a:noFill/>
          </a:ln>
        </p:spPr>
      </p:pic>
      <p:sp>
        <p:nvSpPr>
          <p:cNvPr id="37" name="TextBox 4">
            <a:extLst>
              <a:ext uri="{FF2B5EF4-FFF2-40B4-BE49-F238E27FC236}">
                <a16:creationId xmlns:a16="http://schemas.microsoft.com/office/drawing/2014/main" id="{1D31ED0C-16E1-10D3-6048-0DE2B9B0E77E}"/>
              </a:ext>
            </a:extLst>
          </p:cNvPr>
          <p:cNvSpPr txBox="1"/>
          <p:nvPr/>
        </p:nvSpPr>
        <p:spPr>
          <a:xfrm>
            <a:off x="3942015" y="4230"/>
            <a:ext cx="4524577"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Peculiarities</a:t>
            </a:r>
          </a:p>
        </p:txBody>
      </p:sp>
      <p:graphicFrame>
        <p:nvGraphicFramePr>
          <p:cNvPr id="41" name="Chart 40">
            <a:extLst>
              <a:ext uri="{FF2B5EF4-FFF2-40B4-BE49-F238E27FC236}">
                <a16:creationId xmlns:a16="http://schemas.microsoft.com/office/drawing/2014/main" id="{D7182E3F-6F96-64BB-58BC-2AADA143401F}"/>
              </a:ext>
            </a:extLst>
          </p:cNvPr>
          <p:cNvGraphicFramePr/>
          <p:nvPr>
            <p:extLst>
              <p:ext uri="{D42A27DB-BD31-4B8C-83A1-F6EECF244321}">
                <p14:modId xmlns:p14="http://schemas.microsoft.com/office/powerpoint/2010/main" val="4070048016"/>
              </p:ext>
            </p:extLst>
          </p:nvPr>
        </p:nvGraphicFramePr>
        <p:xfrm>
          <a:off x="6601274" y="3624414"/>
          <a:ext cx="5342487" cy="2460044"/>
        </p:xfrm>
        <a:graphic>
          <a:graphicData uri="http://schemas.openxmlformats.org/drawingml/2006/chart">
            <c:chart xmlns:c="http://schemas.openxmlformats.org/drawingml/2006/chart" xmlns:r="http://schemas.openxmlformats.org/officeDocument/2006/relationships" r:id="rId8"/>
          </a:graphicData>
        </a:graphic>
      </p:graphicFrame>
      <p:sp>
        <p:nvSpPr>
          <p:cNvPr id="49" name="TextBox 15">
            <a:extLst>
              <a:ext uri="{FF2B5EF4-FFF2-40B4-BE49-F238E27FC236}">
                <a16:creationId xmlns:a16="http://schemas.microsoft.com/office/drawing/2014/main" id="{79C3538C-2680-867B-6D64-6DFB72ABA804}"/>
              </a:ext>
            </a:extLst>
          </p:cNvPr>
          <p:cNvSpPr txBox="1"/>
          <p:nvPr/>
        </p:nvSpPr>
        <p:spPr>
          <a:xfrm>
            <a:off x="1125247" y="3792880"/>
            <a:ext cx="1562917" cy="433626"/>
          </a:xfrm>
          <a:prstGeom prst="roundRect">
            <a:avLst>
              <a:gd name="adj" fmla="val 25895"/>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FFFFFF"/>
                </a:solidFill>
                <a:uFillTx/>
                <a:latin typeface="Calibri"/>
              </a:rPr>
              <a:t>Training Time</a:t>
            </a:r>
          </a:p>
        </p:txBody>
      </p:sp>
      <p:cxnSp>
        <p:nvCxnSpPr>
          <p:cNvPr id="50" name="Straight Connector 71">
            <a:extLst>
              <a:ext uri="{FF2B5EF4-FFF2-40B4-BE49-F238E27FC236}">
                <a16:creationId xmlns:a16="http://schemas.microsoft.com/office/drawing/2014/main" id="{3D65B934-0182-7AE7-B9FB-22EC9460BA10}"/>
              </a:ext>
            </a:extLst>
          </p:cNvPr>
          <p:cNvCxnSpPr>
            <a:cxnSpLocks/>
          </p:cNvCxnSpPr>
          <p:nvPr/>
        </p:nvCxnSpPr>
        <p:spPr>
          <a:xfrm>
            <a:off x="6602846" y="3659170"/>
            <a:ext cx="0" cy="2494260"/>
          </a:xfrm>
          <a:prstGeom prst="straightConnector1">
            <a:avLst/>
          </a:prstGeom>
          <a:noFill/>
          <a:ln w="19046" cap="flat">
            <a:solidFill>
              <a:srgbClr val="C5EDEE"/>
            </a:solidFill>
            <a:prstDash val="solid"/>
            <a:miter/>
          </a:ln>
        </p:spPr>
      </p:cxnSp>
      <p:graphicFrame>
        <p:nvGraphicFramePr>
          <p:cNvPr id="4" name="Chart 3">
            <a:extLst>
              <a:ext uri="{FF2B5EF4-FFF2-40B4-BE49-F238E27FC236}">
                <a16:creationId xmlns:a16="http://schemas.microsoft.com/office/drawing/2014/main" id="{B9AC3AF6-FA73-0888-D118-1E62683E0EF2}"/>
              </a:ext>
            </a:extLst>
          </p:cNvPr>
          <p:cNvGraphicFramePr/>
          <p:nvPr>
            <p:extLst>
              <p:ext uri="{D42A27DB-BD31-4B8C-83A1-F6EECF244321}">
                <p14:modId xmlns:p14="http://schemas.microsoft.com/office/powerpoint/2010/main" val="1911309903"/>
              </p:ext>
            </p:extLst>
          </p:nvPr>
        </p:nvGraphicFramePr>
        <p:xfrm>
          <a:off x="6601274" y="933254"/>
          <a:ext cx="5306996" cy="2460044"/>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19681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CFC"/>
        </a:solidFill>
        <a:effectLst/>
      </p:bgPr>
    </p:bg>
    <p:spTree>
      <p:nvGrpSpPr>
        <p:cNvPr id="1" name=""/>
        <p:cNvGrpSpPr/>
        <p:nvPr/>
      </p:nvGrpSpPr>
      <p:grpSpPr>
        <a:xfrm>
          <a:off x="0" y="0"/>
          <a:ext cx="0" cy="0"/>
          <a:chOff x="0" y="0"/>
          <a:chExt cx="0" cy="0"/>
        </a:xfrm>
      </p:grpSpPr>
      <p:pic>
        <p:nvPicPr>
          <p:cNvPr id="8" name="Picture 6" descr="Shape, circle">
            <a:extLst>
              <a:ext uri="{FF2B5EF4-FFF2-40B4-BE49-F238E27FC236}">
                <a16:creationId xmlns:a16="http://schemas.microsoft.com/office/drawing/2014/main" id="{F9105B2E-F536-0BB3-417B-0ED3196564DE}"/>
              </a:ext>
            </a:extLst>
          </p:cNvPr>
          <p:cNvPicPr>
            <a:picLocks noMove="1" noResize="1"/>
          </p:cNvPicPr>
          <p:nvPr/>
        </p:nvPicPr>
        <p:blipFill>
          <a:blip r:embed="rId3"/>
          <a:stretch>
            <a:fillRect/>
          </a:stretch>
        </p:blipFill>
        <p:spPr>
          <a:xfrm>
            <a:off x="-314635" y="-152229"/>
            <a:ext cx="2048539" cy="1501289"/>
          </a:xfrm>
          <a:prstGeom prst="rect">
            <a:avLst/>
          </a:prstGeom>
          <a:noFill/>
          <a:ln cap="flat">
            <a:noFill/>
          </a:ln>
        </p:spPr>
      </p:pic>
      <p:pic>
        <p:nvPicPr>
          <p:cNvPr id="9" name="Picture 4" descr="Chart, bubble chart&#10;&#10;Description automatically generated">
            <a:extLst>
              <a:ext uri="{FF2B5EF4-FFF2-40B4-BE49-F238E27FC236}">
                <a16:creationId xmlns:a16="http://schemas.microsoft.com/office/drawing/2014/main" id="{67981FB9-E594-D8F5-C45B-E3AB7E0F7B31}"/>
              </a:ext>
            </a:extLst>
          </p:cNvPr>
          <p:cNvPicPr>
            <a:picLocks noChangeAspect="1"/>
          </p:cNvPicPr>
          <p:nvPr/>
        </p:nvPicPr>
        <p:blipFill>
          <a:blip r:embed="rId4">
            <a:alphaModFix amt="52000"/>
          </a:blip>
          <a:srcRect l="25351" t="4376" r="24720" b="13612"/>
          <a:stretch>
            <a:fillRect/>
          </a:stretch>
        </p:blipFill>
        <p:spPr>
          <a:xfrm rot="13178612">
            <a:off x="10187746" y="5066242"/>
            <a:ext cx="4962247" cy="4585368"/>
          </a:xfrm>
          <a:prstGeom prst="rect">
            <a:avLst/>
          </a:prstGeom>
          <a:noFill/>
          <a:ln cap="flat">
            <a:noFill/>
          </a:ln>
        </p:spPr>
      </p:pic>
      <p:pic>
        <p:nvPicPr>
          <p:cNvPr id="10" name="Picture 5" descr="Chart, bubble chart&#10;&#10;Description automatically generated">
            <a:extLst>
              <a:ext uri="{FF2B5EF4-FFF2-40B4-BE49-F238E27FC236}">
                <a16:creationId xmlns:a16="http://schemas.microsoft.com/office/drawing/2014/main" id="{F97CA6F9-DE8B-690D-56FC-6B6DC5EBAD33}"/>
              </a:ext>
            </a:extLst>
          </p:cNvPr>
          <p:cNvPicPr>
            <a:picLocks noChangeAspect="1"/>
          </p:cNvPicPr>
          <p:nvPr/>
        </p:nvPicPr>
        <p:blipFill>
          <a:blip r:embed="rId5">
            <a:alphaModFix amt="52000"/>
          </a:blip>
          <a:srcRect l="36400" t="55387" r="40619" b="12219"/>
          <a:stretch>
            <a:fillRect/>
          </a:stretch>
        </p:blipFill>
        <p:spPr>
          <a:xfrm rot="2158177">
            <a:off x="-767838" y="5408975"/>
            <a:ext cx="2283275" cy="1810704"/>
          </a:xfrm>
          <a:prstGeom prst="rect">
            <a:avLst/>
          </a:prstGeom>
          <a:noFill/>
          <a:ln cap="flat">
            <a:noFill/>
          </a:ln>
        </p:spPr>
      </p:pic>
      <p:pic>
        <p:nvPicPr>
          <p:cNvPr id="11" name="Picture 6" descr="Chart, bubble chart&#10;&#10;Description automatically generated">
            <a:extLst>
              <a:ext uri="{FF2B5EF4-FFF2-40B4-BE49-F238E27FC236}">
                <a16:creationId xmlns:a16="http://schemas.microsoft.com/office/drawing/2014/main" id="{A6D47902-986D-1C3B-0E94-E857F3DEC289}"/>
              </a:ext>
            </a:extLst>
          </p:cNvPr>
          <p:cNvPicPr>
            <a:picLocks noChangeAspect="1"/>
          </p:cNvPicPr>
          <p:nvPr/>
        </p:nvPicPr>
        <p:blipFill>
          <a:blip r:embed="rId6">
            <a:alphaModFix amt="52000"/>
          </a:blip>
          <a:srcRect l="25351" t="4376" r="24720" b="13612"/>
          <a:stretch>
            <a:fillRect/>
          </a:stretch>
        </p:blipFill>
        <p:spPr>
          <a:xfrm rot="14570969">
            <a:off x="-2655585" y="-3278535"/>
            <a:ext cx="4962247" cy="4585368"/>
          </a:xfrm>
          <a:prstGeom prst="rect">
            <a:avLst/>
          </a:prstGeom>
          <a:noFill/>
          <a:ln cap="flat">
            <a:noFill/>
          </a:ln>
        </p:spPr>
      </p:pic>
      <p:pic>
        <p:nvPicPr>
          <p:cNvPr id="12" name="Picture 7" descr="Chart, bubble chart&#10;&#10;Description automatically generated">
            <a:extLst>
              <a:ext uri="{FF2B5EF4-FFF2-40B4-BE49-F238E27FC236}">
                <a16:creationId xmlns:a16="http://schemas.microsoft.com/office/drawing/2014/main" id="{38560D5C-D751-4C39-4A15-50151B91691E}"/>
              </a:ext>
            </a:extLst>
          </p:cNvPr>
          <p:cNvPicPr>
            <a:picLocks noChangeAspect="1"/>
          </p:cNvPicPr>
          <p:nvPr/>
        </p:nvPicPr>
        <p:blipFill>
          <a:blip r:embed="rId7">
            <a:alphaModFix amt="52000"/>
          </a:blip>
          <a:srcRect l="25351" t="4376" r="24720" b="13612"/>
          <a:stretch>
            <a:fillRect/>
          </a:stretch>
        </p:blipFill>
        <p:spPr>
          <a:xfrm rot="8722045">
            <a:off x="8975553" y="-3364092"/>
            <a:ext cx="4962247" cy="4585368"/>
          </a:xfrm>
          <a:prstGeom prst="rect">
            <a:avLst/>
          </a:prstGeom>
          <a:noFill/>
          <a:ln cap="flat">
            <a:noFill/>
          </a:ln>
        </p:spPr>
      </p:pic>
      <p:sp>
        <p:nvSpPr>
          <p:cNvPr id="13" name="TextBox 12">
            <a:extLst>
              <a:ext uri="{FF2B5EF4-FFF2-40B4-BE49-F238E27FC236}">
                <a16:creationId xmlns:a16="http://schemas.microsoft.com/office/drawing/2014/main" id="{4A6AC7FB-0A46-4B59-730F-7547D88D40C3}"/>
              </a:ext>
            </a:extLst>
          </p:cNvPr>
          <p:cNvSpPr txBox="1"/>
          <p:nvPr/>
        </p:nvSpPr>
        <p:spPr>
          <a:xfrm>
            <a:off x="3708793" y="-22357"/>
            <a:ext cx="4460517"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solidFill>
                <a:uFillTx/>
                <a:latin typeface="Calibri"/>
              </a:rPr>
              <a:t>Conclusions</a:t>
            </a:r>
          </a:p>
        </p:txBody>
      </p:sp>
      <p:sp>
        <p:nvSpPr>
          <p:cNvPr id="37" name="TextBox 5">
            <a:extLst>
              <a:ext uri="{FF2B5EF4-FFF2-40B4-BE49-F238E27FC236}">
                <a16:creationId xmlns:a16="http://schemas.microsoft.com/office/drawing/2014/main" id="{945D27D0-B7E9-CD0D-B43B-C25643CDD2AA}"/>
              </a:ext>
            </a:extLst>
          </p:cNvPr>
          <p:cNvSpPr txBox="1"/>
          <p:nvPr/>
        </p:nvSpPr>
        <p:spPr>
          <a:xfrm>
            <a:off x="1371602" y="1562604"/>
            <a:ext cx="9448796" cy="4401208"/>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No specific improvement over BP</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FF models has had on average </a:t>
            </a:r>
            <a:r>
              <a:rPr lang="en-GB" sz="2800" b="1" i="0" u="none" strike="noStrike" kern="1200" cap="none" spc="0" baseline="0" dirty="0">
                <a:solidFill>
                  <a:srgbClr val="FF0000"/>
                </a:solidFill>
                <a:uFillTx/>
                <a:latin typeface="Calibri"/>
              </a:rPr>
              <a:t>10-15PP</a:t>
            </a:r>
            <a:r>
              <a:rPr lang="en-GB" sz="2800" b="0" i="0" u="none" strike="noStrike" kern="1200" cap="none" spc="0" baseline="0" dirty="0">
                <a:solidFill>
                  <a:srgbClr val="000000"/>
                </a:solidFill>
                <a:uFillTx/>
                <a:latin typeface="Calibri"/>
              </a:rPr>
              <a:t> less accuracy than BP</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Time complexity increase for FF tends to be </a:t>
            </a:r>
            <a:r>
              <a:rPr lang="en-GB" sz="2800" b="1" i="0" u="none" strike="noStrike" kern="1200" cap="none" spc="0" baseline="0" dirty="0">
                <a:solidFill>
                  <a:srgbClr val="FF0000"/>
                </a:solidFill>
                <a:uFillTx/>
                <a:latin typeface="Calibri"/>
              </a:rPr>
              <a:t>inconsistent</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Time complexity increase for BP is linear</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Time complexity increase for FF is </a:t>
            </a:r>
            <a:r>
              <a:rPr lang="en-GB" sz="2800" b="1" i="0" u="none" strike="noStrike" kern="1200" cap="none" spc="0" baseline="0" dirty="0">
                <a:solidFill>
                  <a:srgbClr val="00B050"/>
                </a:solidFill>
                <a:uFillTx/>
                <a:latin typeface="Calibri"/>
              </a:rPr>
              <a:t>linear</a:t>
            </a:r>
            <a:r>
              <a:rPr lang="en-GB" sz="2800" b="0" i="0" u="none" strike="noStrike" kern="1200" cap="none" spc="0" baseline="0" dirty="0">
                <a:solidFill>
                  <a:srgbClr val="000000"/>
                </a:solidFill>
                <a:uFillTx/>
                <a:latin typeface="Calibri"/>
              </a:rPr>
              <a:t> but with a </a:t>
            </a:r>
            <a:r>
              <a:rPr lang="en-GB" sz="2800" b="1" i="0" u="none" strike="noStrike" kern="1200" cap="none" spc="0" baseline="0" dirty="0">
                <a:solidFill>
                  <a:srgbClr val="FF0000"/>
                </a:solidFill>
                <a:uFillTx/>
                <a:latin typeface="Calibri"/>
              </a:rPr>
              <a:t>higher  slope</a:t>
            </a:r>
            <a:r>
              <a:rPr lang="en-GB" sz="2800" b="0" i="0" u="none" strike="noStrike" kern="1200" cap="none" spc="0" baseline="0" dirty="0">
                <a:solidFill>
                  <a:srgbClr val="000000"/>
                </a:solidFill>
                <a:uFillTx/>
                <a:latin typeface="Calibri"/>
              </a:rPr>
              <a:t> than BP</a:t>
            </a:r>
          </a:p>
        </p:txBody>
      </p:sp>
      <p:sp>
        <p:nvSpPr>
          <p:cNvPr id="27" name="Rectangle: Rounded Corners 31">
            <a:extLst>
              <a:ext uri="{FF2B5EF4-FFF2-40B4-BE49-F238E27FC236}">
                <a16:creationId xmlns:a16="http://schemas.microsoft.com/office/drawing/2014/main" id="{A850687B-0BB3-39FE-5041-6EE94A5076A5}"/>
              </a:ext>
            </a:extLst>
          </p:cNvPr>
          <p:cNvSpPr>
            <a:spLocks/>
          </p:cNvSpPr>
          <p:nvPr/>
        </p:nvSpPr>
        <p:spPr>
          <a:xfrm>
            <a:off x="1042737" y="1085639"/>
            <a:ext cx="9777661" cy="5355138"/>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Tree>
    <p:extLst>
      <p:ext uri="{BB962C8B-B14F-4D97-AF65-F5344CB8AC3E}">
        <p14:creationId xmlns:p14="http://schemas.microsoft.com/office/powerpoint/2010/main" val="681873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CFC"/>
        </a:solidFill>
        <a:effectLst/>
      </p:bgPr>
    </p:bg>
    <p:spTree>
      <p:nvGrpSpPr>
        <p:cNvPr id="1" name=""/>
        <p:cNvGrpSpPr/>
        <p:nvPr/>
      </p:nvGrpSpPr>
      <p:grpSpPr>
        <a:xfrm>
          <a:off x="0" y="0"/>
          <a:ext cx="0" cy="0"/>
          <a:chOff x="0" y="0"/>
          <a:chExt cx="0" cy="0"/>
        </a:xfrm>
      </p:grpSpPr>
      <p:pic>
        <p:nvPicPr>
          <p:cNvPr id="3" name="Picture 9" descr="Chart, bubble chart&#10;&#10;Description automatically generated">
            <a:extLst>
              <a:ext uri="{FF2B5EF4-FFF2-40B4-BE49-F238E27FC236}">
                <a16:creationId xmlns:a16="http://schemas.microsoft.com/office/drawing/2014/main" id="{F4B01CC8-813E-8189-D759-E47610DAAF25}"/>
              </a:ext>
            </a:extLst>
          </p:cNvPr>
          <p:cNvPicPr>
            <a:picLocks noChangeAspect="1"/>
          </p:cNvPicPr>
          <p:nvPr/>
        </p:nvPicPr>
        <p:blipFill>
          <a:blip r:embed="rId3">
            <a:alphaModFix amt="52000"/>
          </a:blip>
          <a:srcRect l="25351" t="4376" r="24720" b="13612"/>
          <a:stretch>
            <a:fillRect/>
          </a:stretch>
        </p:blipFill>
        <p:spPr>
          <a:xfrm rot="13793941">
            <a:off x="2688531" y="1060951"/>
            <a:ext cx="4962247" cy="4585368"/>
          </a:xfrm>
          <a:prstGeom prst="rect">
            <a:avLst/>
          </a:prstGeom>
          <a:noFill/>
          <a:ln cap="flat">
            <a:noFill/>
          </a:ln>
        </p:spPr>
      </p:pic>
      <p:pic>
        <p:nvPicPr>
          <p:cNvPr id="4" name="Picture 6" descr="Chart, bubble chart&#10;&#10;Description automatically generated">
            <a:extLst>
              <a:ext uri="{FF2B5EF4-FFF2-40B4-BE49-F238E27FC236}">
                <a16:creationId xmlns:a16="http://schemas.microsoft.com/office/drawing/2014/main" id="{8F2E3AD6-A861-F7FE-AE4A-F56614BAFFDB}"/>
              </a:ext>
            </a:extLst>
          </p:cNvPr>
          <p:cNvPicPr>
            <a:picLocks noChangeAspect="1"/>
          </p:cNvPicPr>
          <p:nvPr/>
        </p:nvPicPr>
        <p:blipFill>
          <a:blip r:embed="rId4">
            <a:alphaModFix amt="52000"/>
          </a:blip>
          <a:srcRect l="25351" t="4376" r="24720" b="13612"/>
          <a:stretch>
            <a:fillRect/>
          </a:stretch>
        </p:blipFill>
        <p:spPr>
          <a:xfrm rot="14147461">
            <a:off x="3403936" y="1887948"/>
            <a:ext cx="4962247" cy="4585368"/>
          </a:xfrm>
          <a:prstGeom prst="rect">
            <a:avLst/>
          </a:prstGeom>
          <a:noFill/>
          <a:ln cap="flat">
            <a:noFill/>
          </a:ln>
        </p:spPr>
      </p:pic>
      <p:pic>
        <p:nvPicPr>
          <p:cNvPr id="5" name="Picture 7" descr="Chart, bubble chart&#10;&#10;Description automatically generated">
            <a:extLst>
              <a:ext uri="{FF2B5EF4-FFF2-40B4-BE49-F238E27FC236}">
                <a16:creationId xmlns:a16="http://schemas.microsoft.com/office/drawing/2014/main" id="{C31EEEBA-6705-1113-212A-5635A25448DA}"/>
              </a:ext>
            </a:extLst>
          </p:cNvPr>
          <p:cNvPicPr>
            <a:picLocks noChangeAspect="1"/>
          </p:cNvPicPr>
          <p:nvPr/>
        </p:nvPicPr>
        <p:blipFill>
          <a:blip r:embed="rId5">
            <a:alphaModFix amt="52000"/>
          </a:blip>
          <a:srcRect l="25351" t="4376" r="24720" b="13612"/>
          <a:stretch>
            <a:fillRect/>
          </a:stretch>
        </p:blipFill>
        <p:spPr>
          <a:xfrm rot="14898042">
            <a:off x="4574682" y="990033"/>
            <a:ext cx="4962247" cy="4585368"/>
          </a:xfrm>
          <a:prstGeom prst="rect">
            <a:avLst/>
          </a:prstGeom>
          <a:noFill/>
          <a:ln cap="flat">
            <a:noFill/>
          </a:ln>
        </p:spPr>
      </p:pic>
      <p:pic>
        <p:nvPicPr>
          <p:cNvPr id="8" name="Picture 6" descr="Shape, circle">
            <a:extLst>
              <a:ext uri="{FF2B5EF4-FFF2-40B4-BE49-F238E27FC236}">
                <a16:creationId xmlns:a16="http://schemas.microsoft.com/office/drawing/2014/main" id="{F9105B2E-F536-0BB3-417B-0ED3196564DE}"/>
              </a:ext>
            </a:extLst>
          </p:cNvPr>
          <p:cNvPicPr>
            <a:picLocks/>
          </p:cNvPicPr>
          <p:nvPr/>
        </p:nvPicPr>
        <p:blipFill>
          <a:blip r:embed="rId6"/>
          <a:stretch>
            <a:fillRect/>
          </a:stretch>
        </p:blipFill>
        <p:spPr>
          <a:xfrm>
            <a:off x="4229356" y="1972010"/>
            <a:ext cx="4020081" cy="3206548"/>
          </a:xfrm>
          <a:prstGeom prst="rect">
            <a:avLst/>
          </a:prstGeom>
          <a:noFill/>
          <a:ln cap="flat">
            <a:noFill/>
          </a:ln>
        </p:spPr>
      </p:pic>
      <p:sp>
        <p:nvSpPr>
          <p:cNvPr id="13" name="TextBox 12">
            <a:extLst>
              <a:ext uri="{FF2B5EF4-FFF2-40B4-BE49-F238E27FC236}">
                <a16:creationId xmlns:a16="http://schemas.microsoft.com/office/drawing/2014/main" id="{4A6AC7FB-0A46-4B59-730F-7547D88D40C3}"/>
              </a:ext>
            </a:extLst>
          </p:cNvPr>
          <p:cNvSpPr txBox="1"/>
          <p:nvPr/>
        </p:nvSpPr>
        <p:spPr>
          <a:xfrm>
            <a:off x="1092753" y="0"/>
            <a:ext cx="9918266"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solidFill>
                <a:uFillTx/>
                <a:latin typeface="Calibri"/>
              </a:rPr>
              <a:t>Thank you for the Attention</a:t>
            </a:r>
          </a:p>
        </p:txBody>
      </p:sp>
      <p:pic>
        <p:nvPicPr>
          <p:cNvPr id="6" name="Picture 8" descr="Chart, bubble chart&#10;&#10;Description automatically generated">
            <a:extLst>
              <a:ext uri="{FF2B5EF4-FFF2-40B4-BE49-F238E27FC236}">
                <a16:creationId xmlns:a16="http://schemas.microsoft.com/office/drawing/2014/main" id="{FD2BE934-CB57-5E77-B12C-12044E762D60}"/>
              </a:ext>
            </a:extLst>
          </p:cNvPr>
          <p:cNvPicPr>
            <a:picLocks noChangeAspect="1"/>
          </p:cNvPicPr>
          <p:nvPr/>
        </p:nvPicPr>
        <p:blipFill>
          <a:blip r:embed="rId7">
            <a:alphaModFix amt="52000"/>
          </a:blip>
          <a:srcRect l="36400" t="55387" r="40619" b="12219"/>
          <a:stretch>
            <a:fillRect/>
          </a:stretch>
        </p:blipFill>
        <p:spPr>
          <a:xfrm rot="12256281">
            <a:off x="6279207" y="1229041"/>
            <a:ext cx="2283275" cy="1810704"/>
          </a:xfrm>
          <a:prstGeom prst="rect">
            <a:avLst/>
          </a:prstGeom>
          <a:noFill/>
          <a:ln cap="flat">
            <a:noFill/>
          </a:ln>
        </p:spPr>
      </p:pic>
    </p:spTree>
    <p:extLst>
      <p:ext uri="{BB962C8B-B14F-4D97-AF65-F5344CB8AC3E}">
        <p14:creationId xmlns:p14="http://schemas.microsoft.com/office/powerpoint/2010/main" val="154921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48D2B5F-BA2F-556C-056B-D2B69C63B059}"/>
              </a:ext>
            </a:extLst>
          </p:cNvPr>
          <p:cNvSpPr txBox="1">
            <a:spLocks noGrp="1"/>
          </p:cNvSpPr>
          <p:nvPr>
            <p:ph type="ctrTitle"/>
          </p:nvPr>
        </p:nvSpPr>
        <p:spPr>
          <a:xfrm>
            <a:off x="-7579022" y="2268745"/>
            <a:ext cx="7309448" cy="1241215"/>
          </a:xfrm>
        </p:spPr>
        <p:txBody>
          <a:bodyPr/>
          <a:lstStyle/>
          <a:p>
            <a:pPr lvl="0"/>
            <a:r>
              <a:rPr lang="en-GB" sz="8000" b="1"/>
              <a:t>Forward-Forward</a:t>
            </a:r>
          </a:p>
        </p:txBody>
      </p:sp>
      <p:sp>
        <p:nvSpPr>
          <p:cNvPr id="4" name="Subtitle 2">
            <a:extLst>
              <a:ext uri="{FF2B5EF4-FFF2-40B4-BE49-F238E27FC236}">
                <a16:creationId xmlns:a16="http://schemas.microsoft.com/office/drawing/2014/main" id="{D3BD06E3-C6B4-D984-BEBB-080C44D9BEC5}"/>
              </a:ext>
            </a:extLst>
          </p:cNvPr>
          <p:cNvSpPr txBox="1">
            <a:spLocks noGrp="1"/>
          </p:cNvSpPr>
          <p:nvPr>
            <p:ph type="subTitle" idx="1"/>
          </p:nvPr>
        </p:nvSpPr>
        <p:spPr>
          <a:xfrm>
            <a:off x="-6495696" y="3429000"/>
            <a:ext cx="5447583" cy="430883"/>
          </a:xfrm>
        </p:spPr>
        <p:txBody>
          <a:bodyPr/>
          <a:lstStyle/>
          <a:p>
            <a:pPr lvl="0"/>
            <a:r>
              <a:rPr lang="en-GB" sz="2000"/>
              <a:t>A use case comparison against Backpropagation</a:t>
            </a:r>
          </a:p>
        </p:txBody>
      </p:sp>
      <p:sp>
        <p:nvSpPr>
          <p:cNvPr id="5" name="TextBox 3">
            <a:extLst>
              <a:ext uri="{FF2B5EF4-FFF2-40B4-BE49-F238E27FC236}">
                <a16:creationId xmlns:a16="http://schemas.microsoft.com/office/drawing/2014/main" id="{5E770C23-E2C7-47CE-8ECA-CACB98E94E36}"/>
              </a:ext>
            </a:extLst>
          </p:cNvPr>
          <p:cNvSpPr txBox="1"/>
          <p:nvPr/>
        </p:nvSpPr>
        <p:spPr>
          <a:xfrm>
            <a:off x="133346" y="7543946"/>
            <a:ext cx="1733912"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Prof. Spampinato Concetto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Prof. Pennisi Matteo</a:t>
            </a:r>
          </a:p>
        </p:txBody>
      </p:sp>
      <p:sp>
        <p:nvSpPr>
          <p:cNvPr id="6" name="TextBox 4">
            <a:extLst>
              <a:ext uri="{FF2B5EF4-FFF2-40B4-BE49-F238E27FC236}">
                <a16:creationId xmlns:a16="http://schemas.microsoft.com/office/drawing/2014/main" id="{32B11139-355E-AEBA-9466-731125B83DC2}"/>
              </a:ext>
            </a:extLst>
          </p:cNvPr>
          <p:cNvSpPr txBox="1"/>
          <p:nvPr/>
        </p:nvSpPr>
        <p:spPr>
          <a:xfrm>
            <a:off x="11002627" y="8382140"/>
            <a:ext cx="1170313"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Incardona Biagio</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1000023753</a:t>
            </a:r>
          </a:p>
        </p:txBody>
      </p:sp>
      <p:pic>
        <p:nvPicPr>
          <p:cNvPr id="7" name="Picture 6" descr="Shape, circle">
            <a:extLst>
              <a:ext uri="{FF2B5EF4-FFF2-40B4-BE49-F238E27FC236}">
                <a16:creationId xmlns:a16="http://schemas.microsoft.com/office/drawing/2014/main" id="{53E8B1ED-C2BF-0F84-40A0-2491EECF782A}"/>
              </a:ext>
            </a:extLst>
          </p:cNvPr>
          <p:cNvPicPr>
            <a:picLocks noMove="1" noResize="1"/>
          </p:cNvPicPr>
          <p:nvPr/>
        </p:nvPicPr>
        <p:blipFill>
          <a:blip r:embed="rId2"/>
          <a:stretch>
            <a:fillRect/>
          </a:stretch>
        </p:blipFill>
        <p:spPr>
          <a:xfrm>
            <a:off x="-314635" y="-152229"/>
            <a:ext cx="2048539" cy="1501289"/>
          </a:xfrm>
          <a:prstGeom prst="rect">
            <a:avLst/>
          </a:prstGeom>
          <a:noFill/>
          <a:ln cap="flat">
            <a:noFill/>
          </a:ln>
        </p:spPr>
      </p:pic>
      <p:sp>
        <p:nvSpPr>
          <p:cNvPr id="8" name="Rectangle: Rounded Corners 5">
            <a:extLst>
              <a:ext uri="{FF2B5EF4-FFF2-40B4-BE49-F238E27FC236}">
                <a16:creationId xmlns:a16="http://schemas.microsoft.com/office/drawing/2014/main" id="{EBD75E86-6236-C0BB-E765-3F473055A719}"/>
              </a:ext>
            </a:extLst>
          </p:cNvPr>
          <p:cNvSpPr/>
          <p:nvPr/>
        </p:nvSpPr>
        <p:spPr>
          <a:xfrm>
            <a:off x="1180216" y="1688311"/>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a:solidFill>
                  <a:srgbClr val="FFFFFF"/>
                </a:solidFill>
                <a:uFillTx/>
                <a:latin typeface="Calibri"/>
              </a:rPr>
              <a:t>1.</a:t>
            </a:r>
            <a:r>
              <a:rPr lang="en-GB" sz="1800" b="1" i="0" u="none" strike="noStrike" kern="1200" cap="none" spc="0" baseline="0">
                <a:solidFill>
                  <a:srgbClr val="FFFFFF"/>
                </a:solidFill>
                <a:uFillTx/>
                <a:latin typeface="Calibri"/>
              </a:rPr>
              <a:t> Summary</a:t>
            </a:r>
          </a:p>
        </p:txBody>
      </p:sp>
      <p:sp>
        <p:nvSpPr>
          <p:cNvPr id="9" name="TextBox 12">
            <a:extLst>
              <a:ext uri="{FF2B5EF4-FFF2-40B4-BE49-F238E27FC236}">
                <a16:creationId xmlns:a16="http://schemas.microsoft.com/office/drawing/2014/main" id="{E4B2A321-FA2C-7161-63C0-6BED4CE90754}"/>
              </a:ext>
            </a:extLst>
          </p:cNvPr>
          <p:cNvSpPr txBox="1"/>
          <p:nvPr/>
        </p:nvSpPr>
        <p:spPr>
          <a:xfrm>
            <a:off x="1180216" y="648209"/>
            <a:ext cx="3410830"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Agenda</a:t>
            </a:r>
          </a:p>
        </p:txBody>
      </p:sp>
      <p:sp>
        <p:nvSpPr>
          <p:cNvPr id="10" name="Rectangle: Rounded Corners 19">
            <a:extLst>
              <a:ext uri="{FF2B5EF4-FFF2-40B4-BE49-F238E27FC236}">
                <a16:creationId xmlns:a16="http://schemas.microsoft.com/office/drawing/2014/main" id="{1A61860D-D7EA-1566-6881-C3597A3794CD}"/>
              </a:ext>
            </a:extLst>
          </p:cNvPr>
          <p:cNvSpPr/>
          <p:nvPr/>
        </p:nvSpPr>
        <p:spPr>
          <a:xfrm>
            <a:off x="1180216" y="2432998"/>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dirty="0">
                <a:solidFill>
                  <a:srgbClr val="FFFFFF"/>
                </a:solidFill>
                <a:uFillTx/>
                <a:latin typeface="Calibri"/>
              </a:rPr>
              <a:t>2.</a:t>
            </a:r>
            <a:r>
              <a:rPr lang="en-GB" sz="1800" b="1" i="0" u="none" strike="noStrike" kern="1200" cap="none" spc="0" baseline="0" dirty="0">
                <a:solidFill>
                  <a:srgbClr val="FFFFFF"/>
                </a:solidFill>
                <a:uFillTx/>
                <a:latin typeface="Calibri"/>
              </a:rPr>
              <a:t> Problem Description</a:t>
            </a:r>
          </a:p>
        </p:txBody>
      </p:sp>
      <p:sp>
        <p:nvSpPr>
          <p:cNvPr id="11" name="Rectangle: Rounded Corners 20">
            <a:extLst>
              <a:ext uri="{FF2B5EF4-FFF2-40B4-BE49-F238E27FC236}">
                <a16:creationId xmlns:a16="http://schemas.microsoft.com/office/drawing/2014/main" id="{D3E731BB-49D8-ED2D-02DB-24F8BF2ABE13}"/>
              </a:ext>
            </a:extLst>
          </p:cNvPr>
          <p:cNvSpPr/>
          <p:nvPr/>
        </p:nvSpPr>
        <p:spPr>
          <a:xfrm>
            <a:off x="1180216" y="3177695"/>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dirty="0">
                <a:solidFill>
                  <a:srgbClr val="FFFFFF"/>
                </a:solidFill>
                <a:uFillTx/>
                <a:latin typeface="Calibri"/>
              </a:rPr>
              <a:t>3.</a:t>
            </a:r>
            <a:r>
              <a:rPr lang="en-GB" sz="1800" b="1" i="0" u="none" strike="noStrike" kern="1200" cap="none" spc="0" baseline="0" dirty="0">
                <a:solidFill>
                  <a:srgbClr val="FFFFFF"/>
                </a:solidFill>
                <a:uFillTx/>
                <a:latin typeface="Calibri"/>
              </a:rPr>
              <a:t> Approach</a:t>
            </a:r>
          </a:p>
        </p:txBody>
      </p:sp>
      <p:sp>
        <p:nvSpPr>
          <p:cNvPr id="12" name="Rectangle: Rounded Corners 21">
            <a:extLst>
              <a:ext uri="{FF2B5EF4-FFF2-40B4-BE49-F238E27FC236}">
                <a16:creationId xmlns:a16="http://schemas.microsoft.com/office/drawing/2014/main" id="{A16959E4-E731-C0F7-7946-90B3DB971FD9}"/>
              </a:ext>
            </a:extLst>
          </p:cNvPr>
          <p:cNvSpPr/>
          <p:nvPr/>
        </p:nvSpPr>
        <p:spPr>
          <a:xfrm>
            <a:off x="1180216" y="3922382"/>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dirty="0">
                <a:solidFill>
                  <a:srgbClr val="FFFFFF"/>
                </a:solidFill>
                <a:uFillTx/>
                <a:latin typeface="Calibri"/>
              </a:rPr>
              <a:t>4.</a:t>
            </a:r>
            <a:r>
              <a:rPr lang="en-GB" sz="1800" b="1" i="0" u="none" strike="noStrike" kern="1200" cap="none" spc="0" baseline="0" dirty="0">
                <a:solidFill>
                  <a:srgbClr val="FFFFFF"/>
                </a:solidFill>
                <a:uFillTx/>
                <a:latin typeface="Calibri"/>
              </a:rPr>
              <a:t> Backpropagation</a:t>
            </a:r>
          </a:p>
        </p:txBody>
      </p:sp>
      <p:sp>
        <p:nvSpPr>
          <p:cNvPr id="13" name="Rectangle: Rounded Corners 22">
            <a:extLst>
              <a:ext uri="{FF2B5EF4-FFF2-40B4-BE49-F238E27FC236}">
                <a16:creationId xmlns:a16="http://schemas.microsoft.com/office/drawing/2014/main" id="{93D24852-2253-FA85-07E4-5F67F969A6D2}"/>
              </a:ext>
            </a:extLst>
          </p:cNvPr>
          <p:cNvSpPr/>
          <p:nvPr/>
        </p:nvSpPr>
        <p:spPr>
          <a:xfrm>
            <a:off x="1180216" y="4667079"/>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dirty="0">
                <a:solidFill>
                  <a:srgbClr val="FFFFFF"/>
                </a:solidFill>
                <a:uFillTx/>
                <a:latin typeface="Calibri"/>
              </a:rPr>
              <a:t>5.</a:t>
            </a:r>
            <a:r>
              <a:rPr lang="en-GB" sz="1800" b="1" i="0" u="none" strike="noStrike" kern="1200" cap="none" spc="0" baseline="0" dirty="0">
                <a:solidFill>
                  <a:srgbClr val="FFFFFF"/>
                </a:solidFill>
                <a:uFillTx/>
                <a:latin typeface="Calibri"/>
              </a:rPr>
              <a:t> Forward-Forward</a:t>
            </a:r>
          </a:p>
        </p:txBody>
      </p:sp>
      <p:sp>
        <p:nvSpPr>
          <p:cNvPr id="14" name="Rectangle: Rounded Corners 23">
            <a:extLst>
              <a:ext uri="{FF2B5EF4-FFF2-40B4-BE49-F238E27FC236}">
                <a16:creationId xmlns:a16="http://schemas.microsoft.com/office/drawing/2014/main" id="{6AB5A76A-9CC4-6583-D7F2-42FB9C8F244B}"/>
              </a:ext>
            </a:extLst>
          </p:cNvPr>
          <p:cNvSpPr/>
          <p:nvPr/>
        </p:nvSpPr>
        <p:spPr>
          <a:xfrm>
            <a:off x="1180216" y="5411766"/>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dirty="0">
                <a:solidFill>
                  <a:srgbClr val="FFFFFF"/>
                </a:solidFill>
                <a:uFillTx/>
                <a:latin typeface="Calibri"/>
              </a:rPr>
              <a:t>6.</a:t>
            </a:r>
            <a:r>
              <a:rPr lang="en-GB" sz="1800" b="1" i="0" u="none" strike="noStrike" kern="1200" cap="none" spc="0" baseline="0" dirty="0">
                <a:solidFill>
                  <a:srgbClr val="FFFFFF"/>
                </a:solidFill>
                <a:uFillTx/>
                <a:latin typeface="Calibri"/>
              </a:rPr>
              <a:t> </a:t>
            </a:r>
            <a:r>
              <a:rPr lang="en-GB" sz="1800" b="1" i="0" u="none" strike="noStrike" kern="0" cap="none" spc="0" baseline="0" dirty="0">
                <a:solidFill>
                  <a:srgbClr val="FFFFFF"/>
                </a:solidFill>
                <a:uFillTx/>
                <a:latin typeface="Calibri"/>
              </a:rPr>
              <a:t>Models Implementation</a:t>
            </a:r>
            <a:endParaRPr lang="en-GB" sz="1800" b="1" i="0" u="none" strike="noStrike" kern="1200" cap="none" spc="0" baseline="0" dirty="0">
              <a:solidFill>
                <a:srgbClr val="FFFFFF"/>
              </a:solidFill>
              <a:uFillTx/>
              <a:latin typeface="Calibri"/>
            </a:endParaRPr>
          </a:p>
        </p:txBody>
      </p:sp>
      <p:pic>
        <p:nvPicPr>
          <p:cNvPr id="15" name="Picture 46" descr="Shape, circle&#10;&#10;Description automatically generated">
            <a:extLst>
              <a:ext uri="{FF2B5EF4-FFF2-40B4-BE49-F238E27FC236}">
                <a16:creationId xmlns:a16="http://schemas.microsoft.com/office/drawing/2014/main" id="{E9AE82C1-BFA8-B6EF-F41A-25334D88E13B}"/>
              </a:ext>
            </a:extLst>
          </p:cNvPr>
          <p:cNvPicPr>
            <a:picLocks noChangeAspect="1"/>
          </p:cNvPicPr>
          <p:nvPr/>
        </p:nvPicPr>
        <p:blipFill>
          <a:blip r:embed="rId3">
            <a:alphaModFix amt="10000"/>
          </a:blip>
          <a:stretch>
            <a:fillRect/>
          </a:stretch>
        </p:blipFill>
        <p:spPr>
          <a:xfrm>
            <a:off x="8640430" y="2859575"/>
            <a:ext cx="0" cy="0"/>
          </a:xfrm>
          <a:prstGeom prst="rect">
            <a:avLst/>
          </a:prstGeom>
          <a:noFill/>
          <a:ln cap="flat">
            <a:noFill/>
          </a:ln>
        </p:spPr>
      </p:pic>
      <p:sp>
        <p:nvSpPr>
          <p:cNvPr id="16" name="Rectangle: Rounded Corners 23">
            <a:extLst>
              <a:ext uri="{FF2B5EF4-FFF2-40B4-BE49-F238E27FC236}">
                <a16:creationId xmlns:a16="http://schemas.microsoft.com/office/drawing/2014/main" id="{4930D3F0-3CB9-DE15-DA80-503535A5FF5A}"/>
              </a:ext>
            </a:extLst>
          </p:cNvPr>
          <p:cNvSpPr/>
          <p:nvPr/>
        </p:nvSpPr>
        <p:spPr>
          <a:xfrm>
            <a:off x="1180216" y="6156454"/>
            <a:ext cx="3094073" cy="584786"/>
          </a:xfrm>
          <a:custGeom>
            <a:avLst/>
            <a:gdLst>
              <a:gd name="f0" fmla="val 10800000"/>
              <a:gd name="f1" fmla="val 5400000"/>
              <a:gd name="f2" fmla="val 16200000"/>
              <a:gd name="f3" fmla="val w"/>
              <a:gd name="f4" fmla="val h"/>
              <a:gd name="f5" fmla="val ss"/>
              <a:gd name="f6" fmla="val 0"/>
              <a:gd name="f7" fmla="*/ 5419351 1 1725033"/>
              <a:gd name="f8" fmla="val 45"/>
              <a:gd name="f9" fmla="val 10669"/>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gradFill>
            <a:gsLst>
              <a:gs pos="0">
                <a:srgbClr val="92F8D0"/>
              </a:gs>
              <a:gs pos="100000">
                <a:srgbClr val="D99CFE"/>
              </a:gs>
            </a:gsLst>
            <a:lin ang="0"/>
          </a:gradFill>
          <a:ln cap="flat">
            <a:noFill/>
            <a:prstDash val="solid"/>
          </a:ln>
        </p:spPr>
        <p:txBody>
          <a:bodyPr vert="horz" wrap="square" lIns="91440" tIns="45720" rIns="91440" bIns="45720" anchor="ctr" anchorCtr="1"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0" cap="none" spc="0" baseline="0" dirty="0">
                <a:solidFill>
                  <a:srgbClr val="FFFFFF"/>
                </a:solidFill>
                <a:uFillTx/>
                <a:latin typeface="Calibri"/>
              </a:rPr>
              <a:t>7.</a:t>
            </a:r>
            <a:r>
              <a:rPr lang="en-GB" sz="1800" b="1" i="0" u="none" strike="noStrike" kern="1200" cap="none" spc="0" baseline="0" dirty="0">
                <a:solidFill>
                  <a:srgbClr val="FFFFFF"/>
                </a:solidFill>
                <a:uFillTx/>
                <a:latin typeface="Calibri"/>
              </a:rPr>
              <a:t> </a:t>
            </a:r>
            <a:r>
              <a:rPr lang="en-GB" sz="1800" b="1" i="0" u="none" strike="noStrike" kern="0" cap="none" spc="0" baseline="0" dirty="0">
                <a:solidFill>
                  <a:srgbClr val="FFFFFF"/>
                </a:solidFill>
                <a:uFillTx/>
                <a:latin typeface="Calibri"/>
              </a:rPr>
              <a:t>Peculiarities</a:t>
            </a:r>
            <a:endParaRPr lang="en-GB" sz="1800" b="1" i="0" u="none" strike="noStrike" kern="1200" cap="none" spc="0" baseline="0" dirty="0">
              <a:solidFill>
                <a:srgbClr val="FFFFFF"/>
              </a:solidFill>
              <a:uFillTx/>
              <a:latin typeface="Calibri"/>
            </a:endParaRPr>
          </a:p>
        </p:txBody>
      </p:sp>
      <p:pic>
        <p:nvPicPr>
          <p:cNvPr id="24" name="Picture 9" descr="Chart, bubble chart&#10;&#10;Description automatically generated">
            <a:extLst>
              <a:ext uri="{FF2B5EF4-FFF2-40B4-BE49-F238E27FC236}">
                <a16:creationId xmlns:a16="http://schemas.microsoft.com/office/drawing/2014/main" id="{7BD1F1E6-900C-0506-94F4-2B34958137EF}"/>
              </a:ext>
            </a:extLst>
          </p:cNvPr>
          <p:cNvPicPr>
            <a:picLocks noChangeAspect="1"/>
          </p:cNvPicPr>
          <p:nvPr/>
        </p:nvPicPr>
        <p:blipFill>
          <a:blip r:embed="rId4">
            <a:alphaModFix amt="52000"/>
          </a:blip>
          <a:srcRect l="25351" t="4376" r="24720" b="13612"/>
          <a:stretch>
            <a:fillRect/>
          </a:stretch>
        </p:blipFill>
        <p:spPr>
          <a:xfrm rot="13793941">
            <a:off x="5119833" y="1056617"/>
            <a:ext cx="4962247" cy="4585368"/>
          </a:xfrm>
          <a:prstGeom prst="rect">
            <a:avLst/>
          </a:prstGeom>
          <a:noFill/>
          <a:ln cap="flat">
            <a:noFill/>
          </a:ln>
        </p:spPr>
      </p:pic>
      <p:pic>
        <p:nvPicPr>
          <p:cNvPr id="25" name="Picture 6" descr="Chart, bubble chart&#10;&#10;Description automatically generated">
            <a:extLst>
              <a:ext uri="{FF2B5EF4-FFF2-40B4-BE49-F238E27FC236}">
                <a16:creationId xmlns:a16="http://schemas.microsoft.com/office/drawing/2014/main" id="{FEC3C41D-F26E-AE77-B0B6-0AA66B5D30AE}"/>
              </a:ext>
            </a:extLst>
          </p:cNvPr>
          <p:cNvPicPr>
            <a:picLocks noChangeAspect="1"/>
          </p:cNvPicPr>
          <p:nvPr/>
        </p:nvPicPr>
        <p:blipFill>
          <a:blip r:embed="rId5">
            <a:alphaModFix amt="52000"/>
          </a:blip>
          <a:srcRect l="25351" t="4376" r="24720" b="13612"/>
          <a:stretch>
            <a:fillRect/>
          </a:stretch>
        </p:blipFill>
        <p:spPr>
          <a:xfrm rot="14147461">
            <a:off x="5819448" y="1469796"/>
            <a:ext cx="4962247" cy="4585368"/>
          </a:xfrm>
          <a:prstGeom prst="rect">
            <a:avLst/>
          </a:prstGeom>
          <a:noFill/>
          <a:ln cap="flat">
            <a:noFill/>
          </a:ln>
        </p:spPr>
      </p:pic>
      <p:pic>
        <p:nvPicPr>
          <p:cNvPr id="26" name="Picture 7" descr="Chart, bubble chart&#10;&#10;Description automatically generated">
            <a:extLst>
              <a:ext uri="{FF2B5EF4-FFF2-40B4-BE49-F238E27FC236}">
                <a16:creationId xmlns:a16="http://schemas.microsoft.com/office/drawing/2014/main" id="{7C305A89-9B21-34BA-E195-F788922E0ABC}"/>
              </a:ext>
            </a:extLst>
          </p:cNvPr>
          <p:cNvPicPr>
            <a:picLocks noChangeAspect="1"/>
          </p:cNvPicPr>
          <p:nvPr/>
        </p:nvPicPr>
        <p:blipFill>
          <a:blip r:embed="rId6">
            <a:alphaModFix amt="52000"/>
          </a:blip>
          <a:srcRect l="25351" t="4376" r="24720" b="13612"/>
          <a:stretch>
            <a:fillRect/>
          </a:stretch>
        </p:blipFill>
        <p:spPr>
          <a:xfrm rot="14898042">
            <a:off x="6607288" y="850359"/>
            <a:ext cx="4962247" cy="4585368"/>
          </a:xfrm>
          <a:prstGeom prst="rect">
            <a:avLst/>
          </a:prstGeom>
          <a:noFill/>
          <a:ln cap="flat">
            <a:noFill/>
          </a:ln>
        </p:spPr>
      </p:pic>
      <p:pic>
        <p:nvPicPr>
          <p:cNvPr id="27" name="Picture 8" descr="Chart, bubble chart&#10;&#10;Description automatically generated">
            <a:extLst>
              <a:ext uri="{FF2B5EF4-FFF2-40B4-BE49-F238E27FC236}">
                <a16:creationId xmlns:a16="http://schemas.microsoft.com/office/drawing/2014/main" id="{D6F2F452-464E-FF7F-4EF9-070C2C08B301}"/>
              </a:ext>
            </a:extLst>
          </p:cNvPr>
          <p:cNvPicPr>
            <a:picLocks noChangeAspect="1"/>
          </p:cNvPicPr>
          <p:nvPr/>
        </p:nvPicPr>
        <p:blipFill>
          <a:blip r:embed="rId7">
            <a:alphaModFix amt="52000"/>
          </a:blip>
          <a:srcRect l="36400" t="55387" r="40619" b="12219"/>
          <a:stretch>
            <a:fillRect/>
          </a:stretch>
        </p:blipFill>
        <p:spPr>
          <a:xfrm rot="12256281">
            <a:off x="8215703" y="1281057"/>
            <a:ext cx="2283275" cy="1810704"/>
          </a:xfrm>
          <a:prstGeom prst="rect">
            <a:avLst/>
          </a:prstGeom>
          <a:noFill/>
          <a:ln cap="flat">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pic>
        <p:nvPicPr>
          <p:cNvPr id="2" name="Picture 6" descr="Chart, bubble chart&#10;&#10;Description automatically generated">
            <a:extLst>
              <a:ext uri="{FF2B5EF4-FFF2-40B4-BE49-F238E27FC236}">
                <a16:creationId xmlns:a16="http://schemas.microsoft.com/office/drawing/2014/main" id="{AB40B436-4FB0-5062-DF48-13A55FC2399A}"/>
              </a:ext>
            </a:extLst>
          </p:cNvPr>
          <p:cNvPicPr>
            <a:picLocks noChangeAspect="1"/>
          </p:cNvPicPr>
          <p:nvPr/>
        </p:nvPicPr>
        <p:blipFill>
          <a:blip r:embed="rId2">
            <a:alphaModFix amt="52000"/>
          </a:blip>
          <a:srcRect l="25351" t="4376" r="24720" b="13612"/>
          <a:stretch>
            <a:fillRect/>
          </a:stretch>
        </p:blipFill>
        <p:spPr>
          <a:xfrm rot="2808192">
            <a:off x="-3393904" y="4882548"/>
            <a:ext cx="4962247" cy="4585368"/>
          </a:xfrm>
          <a:prstGeom prst="rect">
            <a:avLst/>
          </a:prstGeom>
          <a:noFill/>
          <a:ln cap="flat">
            <a:noFill/>
          </a:ln>
        </p:spPr>
      </p:pic>
      <p:pic>
        <p:nvPicPr>
          <p:cNvPr id="3" name="Picture 9" descr="Chart, bubble chart&#10;&#10;Description automatically generated">
            <a:extLst>
              <a:ext uri="{FF2B5EF4-FFF2-40B4-BE49-F238E27FC236}">
                <a16:creationId xmlns:a16="http://schemas.microsoft.com/office/drawing/2014/main" id="{B1B47A85-2364-F505-556A-5CE7AFFC180E}"/>
              </a:ext>
            </a:extLst>
          </p:cNvPr>
          <p:cNvPicPr>
            <a:picLocks noChangeAspect="1"/>
          </p:cNvPicPr>
          <p:nvPr/>
        </p:nvPicPr>
        <p:blipFill>
          <a:blip r:embed="rId3">
            <a:alphaModFix amt="52000"/>
          </a:blip>
          <a:srcRect l="25351" t="4376" r="24720" b="13612"/>
          <a:stretch>
            <a:fillRect/>
          </a:stretch>
        </p:blipFill>
        <p:spPr>
          <a:xfrm rot="1117680">
            <a:off x="-3393904" y="-2496604"/>
            <a:ext cx="4962247" cy="4585368"/>
          </a:xfrm>
          <a:prstGeom prst="rect">
            <a:avLst/>
          </a:prstGeom>
          <a:noFill/>
          <a:ln cap="flat">
            <a:noFill/>
          </a:ln>
        </p:spPr>
      </p:pic>
      <p:pic>
        <p:nvPicPr>
          <p:cNvPr id="4" name="Picture 7" descr="Chart, bubble chart&#10;&#10;Description automatically generated">
            <a:extLst>
              <a:ext uri="{FF2B5EF4-FFF2-40B4-BE49-F238E27FC236}">
                <a16:creationId xmlns:a16="http://schemas.microsoft.com/office/drawing/2014/main" id="{126A7D9B-81C4-43CD-ACFA-B6FE376E1857}"/>
              </a:ext>
            </a:extLst>
          </p:cNvPr>
          <p:cNvPicPr>
            <a:picLocks noChangeAspect="1"/>
          </p:cNvPicPr>
          <p:nvPr/>
        </p:nvPicPr>
        <p:blipFill>
          <a:blip r:embed="rId4">
            <a:alphaModFix amt="52000"/>
          </a:blip>
          <a:srcRect l="25351" t="4376" r="24720" b="13612"/>
          <a:stretch>
            <a:fillRect/>
          </a:stretch>
        </p:blipFill>
        <p:spPr>
          <a:xfrm rot="3899539">
            <a:off x="9710873" y="5598762"/>
            <a:ext cx="4962247" cy="4585368"/>
          </a:xfrm>
          <a:prstGeom prst="rect">
            <a:avLst/>
          </a:prstGeom>
          <a:noFill/>
          <a:ln cap="flat">
            <a:noFill/>
          </a:ln>
        </p:spPr>
      </p:pic>
      <p:pic>
        <p:nvPicPr>
          <p:cNvPr id="5" name="Picture 8" descr="Chart, bubble chart&#10;&#10;Description automatically generated">
            <a:extLst>
              <a:ext uri="{FF2B5EF4-FFF2-40B4-BE49-F238E27FC236}">
                <a16:creationId xmlns:a16="http://schemas.microsoft.com/office/drawing/2014/main" id="{C08CE869-3CEE-A507-251A-1B61C7C4D577}"/>
              </a:ext>
            </a:extLst>
          </p:cNvPr>
          <p:cNvPicPr>
            <a:picLocks noChangeAspect="1"/>
          </p:cNvPicPr>
          <p:nvPr/>
        </p:nvPicPr>
        <p:blipFill>
          <a:blip r:embed="rId5">
            <a:alphaModFix amt="52000"/>
          </a:blip>
          <a:srcRect l="36400" t="55387" r="40619" b="12219"/>
          <a:stretch>
            <a:fillRect/>
          </a:stretch>
        </p:blipFill>
        <p:spPr>
          <a:xfrm rot="12090934">
            <a:off x="10718305" y="-330098"/>
            <a:ext cx="2283275" cy="1810704"/>
          </a:xfrm>
          <a:prstGeom prst="rect">
            <a:avLst/>
          </a:prstGeom>
          <a:noFill/>
          <a:ln cap="flat">
            <a:noFill/>
          </a:ln>
        </p:spPr>
      </p:pic>
      <p:pic>
        <p:nvPicPr>
          <p:cNvPr id="6" name="Picture 6" descr="Shape, circle">
            <a:extLst>
              <a:ext uri="{FF2B5EF4-FFF2-40B4-BE49-F238E27FC236}">
                <a16:creationId xmlns:a16="http://schemas.microsoft.com/office/drawing/2014/main" id="{BE7FD296-2B33-F7D8-5E29-E2A3AB8EC3E3}"/>
              </a:ext>
            </a:extLst>
          </p:cNvPr>
          <p:cNvPicPr>
            <a:picLocks noMove="1" noResize="1"/>
          </p:cNvPicPr>
          <p:nvPr/>
        </p:nvPicPr>
        <p:blipFill>
          <a:blip r:embed="rId6"/>
          <a:stretch>
            <a:fillRect/>
          </a:stretch>
        </p:blipFill>
        <p:spPr>
          <a:xfrm>
            <a:off x="-314635" y="-152229"/>
            <a:ext cx="2048539" cy="1501289"/>
          </a:xfrm>
          <a:prstGeom prst="rect">
            <a:avLst/>
          </a:prstGeom>
          <a:noFill/>
          <a:ln cap="flat">
            <a:noFill/>
          </a:ln>
        </p:spPr>
      </p:pic>
      <p:sp>
        <p:nvSpPr>
          <p:cNvPr id="7" name="TextBox 12">
            <a:extLst>
              <a:ext uri="{FF2B5EF4-FFF2-40B4-BE49-F238E27FC236}">
                <a16:creationId xmlns:a16="http://schemas.microsoft.com/office/drawing/2014/main" id="{72A0D5FF-5536-C208-891E-0A55BC2228E7}"/>
              </a:ext>
            </a:extLst>
          </p:cNvPr>
          <p:cNvSpPr txBox="1"/>
          <p:nvPr/>
        </p:nvSpPr>
        <p:spPr>
          <a:xfrm>
            <a:off x="4238179" y="147657"/>
            <a:ext cx="3715636"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Summary</a:t>
            </a:r>
          </a:p>
        </p:txBody>
      </p:sp>
      <p:sp>
        <p:nvSpPr>
          <p:cNvPr id="8" name="TextBox 5">
            <a:extLst>
              <a:ext uri="{FF2B5EF4-FFF2-40B4-BE49-F238E27FC236}">
                <a16:creationId xmlns:a16="http://schemas.microsoft.com/office/drawing/2014/main" id="{1D1579B0-28B8-EE07-E2B7-9F2FCF85B009}"/>
              </a:ext>
            </a:extLst>
          </p:cNvPr>
          <p:cNvSpPr txBox="1"/>
          <p:nvPr/>
        </p:nvSpPr>
        <p:spPr>
          <a:xfrm>
            <a:off x="1371600" y="1596514"/>
            <a:ext cx="9448796" cy="4401208"/>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A Decorator class for each typology has been implemented</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FF models have had on average </a:t>
            </a:r>
            <a:r>
              <a:rPr lang="en-GB" sz="2800" b="1" i="0" u="none" strike="noStrike" kern="1200" cap="none" spc="0" baseline="0" dirty="0">
                <a:solidFill>
                  <a:srgbClr val="FF0000"/>
                </a:solidFill>
                <a:uFillTx/>
                <a:latin typeface="Calibri"/>
              </a:rPr>
              <a:t>10-15PP</a:t>
            </a:r>
            <a:r>
              <a:rPr lang="en-GB" sz="2800" b="0" i="0" u="none" strike="noStrike" kern="1200" cap="none" spc="0" baseline="0" dirty="0">
                <a:solidFill>
                  <a:srgbClr val="000000"/>
                </a:solidFill>
                <a:uFillTx/>
                <a:latin typeface="Calibri"/>
              </a:rPr>
              <a:t> less accuracy than BP</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Time complexity increase for FF tends to be </a:t>
            </a:r>
            <a:r>
              <a:rPr lang="en-GB" sz="2800" b="1" i="0" u="none" strike="noStrike" kern="1200" cap="none" spc="0" baseline="0" dirty="0">
                <a:solidFill>
                  <a:srgbClr val="FF0000"/>
                </a:solidFill>
                <a:uFillTx/>
                <a:latin typeface="Calibri"/>
              </a:rPr>
              <a:t>inconsistent</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Time complexity increase for BP is linear</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Time complexity increase for FF is </a:t>
            </a:r>
            <a:r>
              <a:rPr lang="en-GB" sz="2800" b="1" i="0" u="none" strike="noStrike" kern="1200" cap="none" spc="0" baseline="0" dirty="0">
                <a:solidFill>
                  <a:srgbClr val="00B050"/>
                </a:solidFill>
                <a:uFillTx/>
                <a:latin typeface="Calibri"/>
              </a:rPr>
              <a:t>linear</a:t>
            </a:r>
            <a:r>
              <a:rPr lang="en-GB" sz="2800" b="0" i="0" u="none" strike="noStrike" kern="1200" cap="none" spc="0" baseline="0" dirty="0">
                <a:solidFill>
                  <a:srgbClr val="000000"/>
                </a:solidFill>
                <a:uFillTx/>
                <a:latin typeface="Calibri"/>
              </a:rPr>
              <a:t> but with a </a:t>
            </a:r>
            <a:r>
              <a:rPr lang="en-GB" sz="2800" b="1" i="0" u="none" strike="noStrike" kern="1200" cap="none" spc="0" baseline="0" dirty="0">
                <a:solidFill>
                  <a:srgbClr val="FF0000"/>
                </a:solidFill>
                <a:uFillTx/>
                <a:latin typeface="Calibri"/>
              </a:rPr>
              <a:t>higher  slope</a:t>
            </a:r>
            <a:r>
              <a:rPr lang="en-GB" sz="2800" b="0" i="0" u="none" strike="noStrike" kern="1200" cap="none" spc="0" baseline="0" dirty="0">
                <a:solidFill>
                  <a:srgbClr val="000000"/>
                </a:solidFill>
                <a:uFillTx/>
                <a:latin typeface="Calibri"/>
              </a:rPr>
              <a:t> than BP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3">
    <p:bg>
      <p:bgPr>
        <a:solidFill>
          <a:srgbClr val="F9FCFC"/>
        </a:solidFill>
        <a:effectLst/>
      </p:bgPr>
    </p:bg>
    <p:spTree>
      <p:nvGrpSpPr>
        <p:cNvPr id="1" name=""/>
        <p:cNvGrpSpPr/>
        <p:nvPr/>
      </p:nvGrpSpPr>
      <p:grpSpPr>
        <a:xfrm>
          <a:off x="0" y="0"/>
          <a:ext cx="0" cy="0"/>
          <a:chOff x="0" y="0"/>
          <a:chExt cx="0" cy="0"/>
        </a:xfrm>
      </p:grpSpPr>
      <p:pic>
        <p:nvPicPr>
          <p:cNvPr id="8" name="Picture 6" descr="Shape, circle">
            <a:extLst>
              <a:ext uri="{FF2B5EF4-FFF2-40B4-BE49-F238E27FC236}">
                <a16:creationId xmlns:a16="http://schemas.microsoft.com/office/drawing/2014/main" id="{F9105B2E-F536-0BB3-417B-0ED3196564DE}"/>
              </a:ext>
            </a:extLst>
          </p:cNvPr>
          <p:cNvPicPr>
            <a:picLocks noMove="1" noResize="1"/>
          </p:cNvPicPr>
          <p:nvPr/>
        </p:nvPicPr>
        <p:blipFill>
          <a:blip r:embed="rId3"/>
          <a:stretch>
            <a:fillRect/>
          </a:stretch>
        </p:blipFill>
        <p:spPr>
          <a:xfrm>
            <a:off x="-314635" y="-152229"/>
            <a:ext cx="2048539" cy="1501289"/>
          </a:xfrm>
          <a:prstGeom prst="rect">
            <a:avLst/>
          </a:prstGeom>
          <a:noFill/>
          <a:ln cap="flat">
            <a:noFill/>
          </a:ln>
        </p:spPr>
      </p:pic>
      <p:pic>
        <p:nvPicPr>
          <p:cNvPr id="9" name="Picture 4" descr="Chart, bubble chart&#10;&#10;Description automatically generated">
            <a:extLst>
              <a:ext uri="{FF2B5EF4-FFF2-40B4-BE49-F238E27FC236}">
                <a16:creationId xmlns:a16="http://schemas.microsoft.com/office/drawing/2014/main" id="{67981FB9-E594-D8F5-C45B-E3AB7E0F7B31}"/>
              </a:ext>
            </a:extLst>
          </p:cNvPr>
          <p:cNvPicPr>
            <a:picLocks noChangeAspect="1"/>
          </p:cNvPicPr>
          <p:nvPr/>
        </p:nvPicPr>
        <p:blipFill>
          <a:blip r:embed="rId4">
            <a:alphaModFix amt="52000"/>
          </a:blip>
          <a:srcRect l="25351" t="4376" r="24720" b="13612"/>
          <a:stretch>
            <a:fillRect/>
          </a:stretch>
        </p:blipFill>
        <p:spPr>
          <a:xfrm rot="8806407">
            <a:off x="10893594" y="-2248957"/>
            <a:ext cx="4962247" cy="4585368"/>
          </a:xfrm>
          <a:prstGeom prst="rect">
            <a:avLst/>
          </a:prstGeom>
          <a:noFill/>
          <a:ln cap="flat">
            <a:noFill/>
          </a:ln>
        </p:spPr>
      </p:pic>
      <p:pic>
        <p:nvPicPr>
          <p:cNvPr id="10" name="Picture 5" descr="Chart, bubble chart&#10;&#10;Description automatically generated">
            <a:extLst>
              <a:ext uri="{FF2B5EF4-FFF2-40B4-BE49-F238E27FC236}">
                <a16:creationId xmlns:a16="http://schemas.microsoft.com/office/drawing/2014/main" id="{F97CA6F9-DE8B-690D-56FC-6B6DC5EBAD33}"/>
              </a:ext>
            </a:extLst>
          </p:cNvPr>
          <p:cNvPicPr>
            <a:picLocks noChangeAspect="1"/>
          </p:cNvPicPr>
          <p:nvPr/>
        </p:nvPicPr>
        <p:blipFill>
          <a:blip r:embed="rId5">
            <a:alphaModFix amt="52000"/>
          </a:blip>
          <a:srcRect l="36400" t="55387" r="40619" b="12219"/>
          <a:stretch>
            <a:fillRect/>
          </a:stretch>
        </p:blipFill>
        <p:spPr>
          <a:xfrm rot="17931597">
            <a:off x="10718308" y="5537311"/>
            <a:ext cx="2283275" cy="1810704"/>
          </a:xfrm>
          <a:prstGeom prst="rect">
            <a:avLst/>
          </a:prstGeom>
          <a:noFill/>
          <a:ln cap="flat">
            <a:noFill/>
          </a:ln>
        </p:spPr>
      </p:pic>
      <p:pic>
        <p:nvPicPr>
          <p:cNvPr id="11" name="Picture 6" descr="Chart, bubble chart&#10;&#10;Description automatically generated">
            <a:extLst>
              <a:ext uri="{FF2B5EF4-FFF2-40B4-BE49-F238E27FC236}">
                <a16:creationId xmlns:a16="http://schemas.microsoft.com/office/drawing/2014/main" id="{A6D47902-986D-1C3B-0E94-E857F3DEC289}"/>
              </a:ext>
            </a:extLst>
          </p:cNvPr>
          <p:cNvPicPr>
            <a:picLocks noChangeAspect="1"/>
          </p:cNvPicPr>
          <p:nvPr/>
        </p:nvPicPr>
        <p:blipFill>
          <a:blip r:embed="rId6">
            <a:alphaModFix amt="52000"/>
          </a:blip>
          <a:srcRect l="25351" t="4376" r="24720" b="13612"/>
          <a:stretch>
            <a:fillRect/>
          </a:stretch>
        </p:blipFill>
        <p:spPr>
          <a:xfrm rot="8122158">
            <a:off x="-3281224" y="4951064"/>
            <a:ext cx="4962247" cy="4585368"/>
          </a:xfrm>
          <a:prstGeom prst="rect">
            <a:avLst/>
          </a:prstGeom>
          <a:noFill/>
          <a:ln cap="flat">
            <a:noFill/>
          </a:ln>
        </p:spPr>
      </p:pic>
      <p:pic>
        <p:nvPicPr>
          <p:cNvPr id="12" name="Picture 7" descr="Chart, bubble chart&#10;&#10;Description automatically generated">
            <a:extLst>
              <a:ext uri="{FF2B5EF4-FFF2-40B4-BE49-F238E27FC236}">
                <a16:creationId xmlns:a16="http://schemas.microsoft.com/office/drawing/2014/main" id="{38560D5C-D751-4C39-4A15-50151B91691E}"/>
              </a:ext>
            </a:extLst>
          </p:cNvPr>
          <p:cNvPicPr>
            <a:picLocks noChangeAspect="1"/>
          </p:cNvPicPr>
          <p:nvPr/>
        </p:nvPicPr>
        <p:blipFill>
          <a:blip r:embed="rId7">
            <a:alphaModFix amt="52000"/>
          </a:blip>
          <a:srcRect l="25351" t="4376" r="24720" b="13612"/>
          <a:stretch>
            <a:fillRect/>
          </a:stretch>
        </p:blipFill>
        <p:spPr>
          <a:xfrm rot="8722045">
            <a:off x="-2574758" y="-3251797"/>
            <a:ext cx="4962247" cy="4585368"/>
          </a:xfrm>
          <a:prstGeom prst="rect">
            <a:avLst/>
          </a:prstGeom>
          <a:noFill/>
          <a:ln cap="flat">
            <a:noFill/>
          </a:ln>
        </p:spPr>
      </p:pic>
      <p:sp>
        <p:nvSpPr>
          <p:cNvPr id="13" name="TextBox 12">
            <a:extLst>
              <a:ext uri="{FF2B5EF4-FFF2-40B4-BE49-F238E27FC236}">
                <a16:creationId xmlns:a16="http://schemas.microsoft.com/office/drawing/2014/main" id="{4A6AC7FB-0A46-4B59-730F-7547D88D40C3}"/>
              </a:ext>
            </a:extLst>
          </p:cNvPr>
          <p:cNvSpPr txBox="1"/>
          <p:nvPr/>
        </p:nvSpPr>
        <p:spPr>
          <a:xfrm>
            <a:off x="2576280" y="-22357"/>
            <a:ext cx="7857133"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Problem Description</a:t>
            </a:r>
          </a:p>
        </p:txBody>
      </p:sp>
      <p:grpSp>
        <p:nvGrpSpPr>
          <p:cNvPr id="37" name="Group 97">
            <a:extLst>
              <a:ext uri="{FF2B5EF4-FFF2-40B4-BE49-F238E27FC236}">
                <a16:creationId xmlns:a16="http://schemas.microsoft.com/office/drawing/2014/main" id="{05F31148-98AD-4E7A-BD1A-FFB797A3E231}"/>
              </a:ext>
            </a:extLst>
          </p:cNvPr>
          <p:cNvGrpSpPr/>
          <p:nvPr/>
        </p:nvGrpSpPr>
        <p:grpSpPr>
          <a:xfrm rot="10800000">
            <a:off x="14672122" y="1755615"/>
            <a:ext cx="2040730" cy="4020534"/>
            <a:chOff x="6065535" y="1748680"/>
            <a:chExt cx="2040730" cy="4020534"/>
          </a:xfrm>
        </p:grpSpPr>
        <p:pic>
          <p:nvPicPr>
            <p:cNvPr id="38" name="Picture 11" descr="Chart, pie chart, circle&#10;&#10;Description automatically generated">
              <a:extLst>
                <a:ext uri="{FF2B5EF4-FFF2-40B4-BE49-F238E27FC236}">
                  <a16:creationId xmlns:a16="http://schemas.microsoft.com/office/drawing/2014/main" id="{A6A311EF-7267-3B2A-3847-9052BCB50635}"/>
                </a:ext>
              </a:extLst>
            </p:cNvPr>
            <p:cNvPicPr>
              <a:picLocks noChangeAspect="1"/>
            </p:cNvPicPr>
            <p:nvPr/>
          </p:nvPicPr>
          <p:blipFill rotWithShape="1">
            <a:blip r:embed="rId8">
              <a:alphaModFix amt="58000"/>
            </a:blip>
            <a:srcRect l="49242"/>
            <a:stretch/>
          </p:blipFill>
          <p:spPr>
            <a:xfrm>
              <a:off x="6065535" y="1748680"/>
              <a:ext cx="2040730" cy="4020534"/>
            </a:xfrm>
            <a:prstGeom prst="rect">
              <a:avLst/>
            </a:prstGeom>
            <a:noFill/>
            <a:ln cap="flat">
              <a:noFill/>
            </a:ln>
          </p:spPr>
        </p:pic>
        <p:sp>
          <p:nvSpPr>
            <p:cNvPr id="39" name="TextBox 38">
              <a:extLst>
                <a:ext uri="{FF2B5EF4-FFF2-40B4-BE49-F238E27FC236}">
                  <a16:creationId xmlns:a16="http://schemas.microsoft.com/office/drawing/2014/main" id="{D416C35A-BB01-72FE-A1EB-CB5801B49151}"/>
                </a:ext>
              </a:extLst>
            </p:cNvPr>
            <p:cNvSpPr txBox="1"/>
            <p:nvPr/>
          </p:nvSpPr>
          <p:spPr>
            <a:xfrm>
              <a:off x="6363090" y="3389945"/>
              <a:ext cx="1517711" cy="408627"/>
            </a:xfrm>
            <a:prstGeom prst="roundRect">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FFFFFF"/>
                  </a:solidFill>
                  <a:uFillTx/>
                  <a:latin typeface="Calibri"/>
                </a:rPr>
                <a:t>How it works</a:t>
              </a:r>
            </a:p>
          </p:txBody>
        </p:sp>
      </p:grpSp>
      <p:grpSp>
        <p:nvGrpSpPr>
          <p:cNvPr id="40" name="Group 97">
            <a:extLst>
              <a:ext uri="{FF2B5EF4-FFF2-40B4-BE49-F238E27FC236}">
                <a16:creationId xmlns:a16="http://schemas.microsoft.com/office/drawing/2014/main" id="{B426B989-C7D4-84B0-C09C-E12255295CBE}"/>
              </a:ext>
            </a:extLst>
          </p:cNvPr>
          <p:cNvGrpSpPr/>
          <p:nvPr/>
        </p:nvGrpSpPr>
        <p:grpSpPr>
          <a:xfrm rot="10800000">
            <a:off x="-2892586" y="1755615"/>
            <a:ext cx="2040730" cy="4020534"/>
            <a:chOff x="4085731" y="1748680"/>
            <a:chExt cx="2040730" cy="4020534"/>
          </a:xfrm>
        </p:grpSpPr>
        <p:pic>
          <p:nvPicPr>
            <p:cNvPr id="41" name="Picture 11" descr="Chart, pie chart, circle&#10;&#10;Description automatically generated">
              <a:extLst>
                <a:ext uri="{FF2B5EF4-FFF2-40B4-BE49-F238E27FC236}">
                  <a16:creationId xmlns:a16="http://schemas.microsoft.com/office/drawing/2014/main" id="{28A89462-30CE-F844-A95B-FC61F441EE17}"/>
                </a:ext>
              </a:extLst>
            </p:cNvPr>
            <p:cNvPicPr>
              <a:picLocks noChangeAspect="1"/>
            </p:cNvPicPr>
            <p:nvPr/>
          </p:nvPicPr>
          <p:blipFill rotWithShape="1">
            <a:blip r:embed="rId8">
              <a:alphaModFix amt="58000"/>
            </a:blip>
            <a:srcRect r="49242"/>
            <a:stretch/>
          </p:blipFill>
          <p:spPr>
            <a:xfrm>
              <a:off x="4085731" y="1748680"/>
              <a:ext cx="2040730" cy="4020534"/>
            </a:xfrm>
            <a:prstGeom prst="rect">
              <a:avLst/>
            </a:prstGeom>
            <a:noFill/>
            <a:ln cap="flat">
              <a:noFill/>
            </a:ln>
          </p:spPr>
        </p:pic>
        <p:sp>
          <p:nvSpPr>
            <p:cNvPr id="42" name="TextBox 14">
              <a:extLst>
                <a:ext uri="{FF2B5EF4-FFF2-40B4-BE49-F238E27FC236}">
                  <a16:creationId xmlns:a16="http://schemas.microsoft.com/office/drawing/2014/main" id="{992004E4-3953-2C82-E5CF-638B0C77EA26}"/>
                </a:ext>
              </a:extLst>
            </p:cNvPr>
            <p:cNvSpPr txBox="1"/>
            <p:nvPr/>
          </p:nvSpPr>
          <p:spPr>
            <a:xfrm>
              <a:off x="4496589" y="3389607"/>
              <a:ext cx="1150068" cy="408627"/>
            </a:xfrm>
            <a:prstGeom prst="roundRect">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FFFFFF"/>
                  </a:solidFill>
                  <a:uFillTx/>
                  <a:latin typeface="Calibri"/>
                </a:rPr>
                <a:t>What is it</a:t>
              </a:r>
            </a:p>
          </p:txBody>
        </p:sp>
      </p:grpSp>
      <p:sp>
        <p:nvSpPr>
          <p:cNvPr id="43" name="TextBox 42">
            <a:extLst>
              <a:ext uri="{FF2B5EF4-FFF2-40B4-BE49-F238E27FC236}">
                <a16:creationId xmlns:a16="http://schemas.microsoft.com/office/drawing/2014/main" id="{184C556B-794D-3094-5915-481C51E1174D}"/>
              </a:ext>
            </a:extLst>
          </p:cNvPr>
          <p:cNvSpPr txBox="1"/>
          <p:nvPr/>
        </p:nvSpPr>
        <p:spPr>
          <a:xfrm>
            <a:off x="603009" y="1711298"/>
            <a:ext cx="11114507" cy="1477328"/>
          </a:xfrm>
          <a:prstGeom prst="rect">
            <a:avLst/>
          </a:prstGeom>
          <a:noFill/>
        </p:spPr>
        <p:txBody>
          <a:bodyPr wrap="square" rtlCol="0">
            <a:spAutoFit/>
          </a:bodyPr>
          <a:lstStyle/>
          <a:p>
            <a:r>
              <a:rPr lang="en-GB" dirty="0"/>
              <a:t>The goal of this presentation is to evaluate the performances of a model trained with the Forward-Forward algorithm applied to a multiclass classification problem using the CIFAR-10 Dataset.</a:t>
            </a:r>
          </a:p>
          <a:p>
            <a:endParaRPr lang="en-GB" dirty="0"/>
          </a:p>
          <a:p>
            <a:endParaRPr lang="en-GB" dirty="0"/>
          </a:p>
          <a:p>
            <a:r>
              <a:rPr lang="en-GB" dirty="0"/>
              <a:t>The Performances will then be compared to a model trained using the Backpropagation algorithm</a:t>
            </a:r>
          </a:p>
        </p:txBody>
      </p:sp>
      <p:sp>
        <p:nvSpPr>
          <p:cNvPr id="45" name="TextBox 44">
            <a:extLst>
              <a:ext uri="{FF2B5EF4-FFF2-40B4-BE49-F238E27FC236}">
                <a16:creationId xmlns:a16="http://schemas.microsoft.com/office/drawing/2014/main" id="{CCE68C80-C2C0-6AD0-CAAF-7A0127C43161}"/>
              </a:ext>
            </a:extLst>
          </p:cNvPr>
          <p:cNvSpPr txBox="1"/>
          <p:nvPr/>
        </p:nvSpPr>
        <p:spPr>
          <a:xfrm>
            <a:off x="603008" y="4383307"/>
            <a:ext cx="11114507" cy="923330"/>
          </a:xfrm>
          <a:prstGeom prst="rect">
            <a:avLst/>
          </a:prstGeom>
          <a:noFill/>
        </p:spPr>
        <p:txBody>
          <a:bodyPr wrap="square" rtlCol="0">
            <a:spAutoFit/>
          </a:bodyPr>
          <a:lstStyle/>
          <a:p>
            <a:r>
              <a:rPr lang="en-GB" dirty="0"/>
              <a:t>CIFAR-10  is an established computer-vision dataset used for object recognition. It is a subset of the 80 million tiny images dataset and consists of 60,000 32x32 </a:t>
            </a:r>
            <a:r>
              <a:rPr lang="en-GB" dirty="0" err="1"/>
              <a:t>color</a:t>
            </a:r>
            <a:r>
              <a:rPr lang="en-GB" dirty="0"/>
              <a:t> images containing one of 10 object classes, with 6000 images per class. </a:t>
            </a:r>
          </a:p>
        </p:txBody>
      </p:sp>
      <p:sp>
        <p:nvSpPr>
          <p:cNvPr id="46" name="TextBox 12">
            <a:extLst>
              <a:ext uri="{FF2B5EF4-FFF2-40B4-BE49-F238E27FC236}">
                <a16:creationId xmlns:a16="http://schemas.microsoft.com/office/drawing/2014/main" id="{4884E12D-A9A7-751B-9D21-8E9F1F77750C}"/>
              </a:ext>
            </a:extLst>
          </p:cNvPr>
          <p:cNvSpPr txBox="1"/>
          <p:nvPr/>
        </p:nvSpPr>
        <p:spPr>
          <a:xfrm>
            <a:off x="4346310" y="3453123"/>
            <a:ext cx="3148002" cy="52322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dirty="0">
                <a:solidFill>
                  <a:srgbClr val="9F23FE">
                    <a:alpha val="35000"/>
                  </a:srgbClr>
                </a:solidFill>
                <a:uFillTx/>
                <a:latin typeface="Calibri"/>
              </a:rPr>
              <a:t>Dataset Description</a:t>
            </a:r>
          </a:p>
        </p:txBody>
      </p:sp>
      <p:sp>
        <p:nvSpPr>
          <p:cNvPr id="47" name="TextBox 12">
            <a:extLst>
              <a:ext uri="{FF2B5EF4-FFF2-40B4-BE49-F238E27FC236}">
                <a16:creationId xmlns:a16="http://schemas.microsoft.com/office/drawing/2014/main" id="{ED33AB96-2456-6029-958D-40B2611047DC}"/>
              </a:ext>
            </a:extLst>
          </p:cNvPr>
          <p:cNvSpPr txBox="1"/>
          <p:nvPr/>
        </p:nvSpPr>
        <p:spPr>
          <a:xfrm>
            <a:off x="5046852" y="1055587"/>
            <a:ext cx="1457994" cy="52322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dirty="0">
                <a:solidFill>
                  <a:srgbClr val="9F23FE">
                    <a:alpha val="35000"/>
                  </a:srgbClr>
                </a:solidFill>
                <a:uFillTx/>
                <a:latin typeface="Calibri"/>
              </a:rPr>
              <a:t>Problem</a:t>
            </a:r>
          </a:p>
        </p:txBody>
      </p:sp>
      <p:sp>
        <p:nvSpPr>
          <p:cNvPr id="44" name="Rectangle: Rounded Corners 7">
            <a:extLst>
              <a:ext uri="{FF2B5EF4-FFF2-40B4-BE49-F238E27FC236}">
                <a16:creationId xmlns:a16="http://schemas.microsoft.com/office/drawing/2014/main" id="{84056EB3-7791-8976-E9E5-43A779FFCD29}"/>
              </a:ext>
            </a:extLst>
          </p:cNvPr>
          <p:cNvSpPr>
            <a:spLocks/>
          </p:cNvSpPr>
          <p:nvPr/>
        </p:nvSpPr>
        <p:spPr>
          <a:xfrm>
            <a:off x="106834" y="4030727"/>
            <a:ext cx="11978329" cy="1654583"/>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Rectangle: Rounded Corners 7">
            <a:extLst>
              <a:ext uri="{FF2B5EF4-FFF2-40B4-BE49-F238E27FC236}">
                <a16:creationId xmlns:a16="http://schemas.microsoft.com/office/drawing/2014/main" id="{8EED3F0E-4F2A-D750-E3D5-2278E15A03A4}"/>
              </a:ext>
            </a:extLst>
          </p:cNvPr>
          <p:cNvSpPr>
            <a:spLocks/>
          </p:cNvSpPr>
          <p:nvPr/>
        </p:nvSpPr>
        <p:spPr>
          <a:xfrm>
            <a:off x="106835" y="1622670"/>
            <a:ext cx="11978329" cy="1654583"/>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FCFC"/>
        </a:solidFill>
        <a:effectLst/>
      </p:bgPr>
    </p:bg>
    <p:spTree>
      <p:nvGrpSpPr>
        <p:cNvPr id="1" name=""/>
        <p:cNvGrpSpPr/>
        <p:nvPr/>
      </p:nvGrpSpPr>
      <p:grpSpPr>
        <a:xfrm>
          <a:off x="0" y="0"/>
          <a:ext cx="0" cy="0"/>
          <a:chOff x="0" y="0"/>
          <a:chExt cx="0" cy="0"/>
        </a:xfrm>
      </p:grpSpPr>
      <p:sp>
        <p:nvSpPr>
          <p:cNvPr id="2" name="Speech Bubble: Rectangle with Corners Rounded 20">
            <a:extLst>
              <a:ext uri="{FF2B5EF4-FFF2-40B4-BE49-F238E27FC236}">
                <a16:creationId xmlns:a16="http://schemas.microsoft.com/office/drawing/2014/main" id="{3C16CC07-C7B7-41FE-FEEE-D6CC541BB5A5}"/>
              </a:ext>
            </a:extLst>
          </p:cNvPr>
          <p:cNvSpPr>
            <a:spLocks noMove="1" noResize="1"/>
          </p:cNvSpPr>
          <p:nvPr/>
        </p:nvSpPr>
        <p:spPr>
          <a:xfrm>
            <a:off x="534037" y="1853443"/>
            <a:ext cx="1588056" cy="600166"/>
          </a:xfrm>
          <a:custGeom>
            <a:avLst>
              <a:gd name="f0" fmla="val 6300"/>
              <a:gd name="f1" fmla="val 24300"/>
            </a:avLst>
            <a:gdLst>
              <a:gd name="f2" fmla="val 10800000"/>
              <a:gd name="f3" fmla="val 5400000"/>
              <a:gd name="f4" fmla="val 16200000"/>
              <a:gd name="f5" fmla="val 180"/>
              <a:gd name="f6" fmla="val w"/>
              <a:gd name="f7" fmla="val h"/>
              <a:gd name="f8" fmla="val 0"/>
              <a:gd name="f9" fmla="val 21600"/>
              <a:gd name="f10" fmla="+- 0 0 1"/>
              <a:gd name="f11" fmla="val 2147483647"/>
              <a:gd name="f12" fmla="val 3590"/>
              <a:gd name="f13" fmla="val 8970"/>
              <a:gd name="f14" fmla="val 12630"/>
              <a:gd name="f15" fmla="val 18010"/>
              <a:gd name="f16" fmla="val -2147483647"/>
              <a:gd name="f17" fmla="+- 0 0 180"/>
              <a:gd name="f18" fmla="*/ f6 1 21600"/>
              <a:gd name="f19" fmla="*/ f7 1 21600"/>
              <a:gd name="f20" fmla="val f8"/>
              <a:gd name="f21" fmla="val f9"/>
              <a:gd name="f22" fmla="+- 0 0 f12"/>
              <a:gd name="f23" fmla="+- 3590 0 f8"/>
              <a:gd name="f24" fmla="+- 0 0 f3"/>
              <a:gd name="f25" fmla="+- 21600 0 f15"/>
              <a:gd name="f26" fmla="+- 18010 0 f9"/>
              <a:gd name="f27" fmla="pin -2147483647 f0 2147483647"/>
              <a:gd name="f28" fmla="pin -2147483647 f1 2147483647"/>
              <a:gd name="f29" fmla="*/ f17 f2 1"/>
              <a:gd name="f30" fmla="+- f21 0 f20"/>
              <a:gd name="f31" fmla="val f27"/>
              <a:gd name="f32" fmla="val f28"/>
              <a:gd name="f33" fmla="abs f22"/>
              <a:gd name="f34" fmla="abs f23"/>
              <a:gd name="f35" fmla="?: f22 f24 f3"/>
              <a:gd name="f36" fmla="?: f22 f3 f24"/>
              <a:gd name="f37" fmla="?: f22 f4 f3"/>
              <a:gd name="f38" fmla="?: f22 f3 f4"/>
              <a:gd name="f39" fmla="abs f25"/>
              <a:gd name="f40" fmla="?: f23 f24 f3"/>
              <a:gd name="f41" fmla="?: f23 f3 f24"/>
              <a:gd name="f42" fmla="?: f25 0 f2"/>
              <a:gd name="f43" fmla="?: f25 f2 0"/>
              <a:gd name="f44" fmla="abs f26"/>
              <a:gd name="f45" fmla="?: f25 f24 f3"/>
              <a:gd name="f46" fmla="?: f25 f3 f24"/>
              <a:gd name="f47" fmla="?: f25 f4 f3"/>
              <a:gd name="f48" fmla="?: f25 f3 f4"/>
              <a:gd name="f49" fmla="?: f26 f24 f3"/>
              <a:gd name="f50" fmla="?: f26 f3 f24"/>
              <a:gd name="f51" fmla="?: f22 0 f2"/>
              <a:gd name="f52" fmla="?: f22 f2 0"/>
              <a:gd name="f53" fmla="*/ f27 f18 1"/>
              <a:gd name="f54" fmla="*/ f28 f19 1"/>
              <a:gd name="f55" fmla="*/ f29 1 f5"/>
              <a:gd name="f56" fmla="*/ f30 1 21600"/>
              <a:gd name="f57" fmla="+- f31 0 10800"/>
              <a:gd name="f58" fmla="+- f32 0 10800"/>
              <a:gd name="f59" fmla="+- f32 0 21600"/>
              <a:gd name="f60" fmla="+- f31 0 21600"/>
              <a:gd name="f61" fmla="?: f22 f38 f37"/>
              <a:gd name="f62" fmla="?: f22 f37 f38"/>
              <a:gd name="f63" fmla="?: f23 f36 f35"/>
              <a:gd name="f64" fmla="?: f23 f43 f42"/>
              <a:gd name="f65" fmla="?: f23 f42 f43"/>
              <a:gd name="f66" fmla="?: f25 f40 f41"/>
              <a:gd name="f67" fmla="?: f25 f48 f47"/>
              <a:gd name="f68" fmla="?: f25 f47 f48"/>
              <a:gd name="f69" fmla="?: f26 f46 f45"/>
              <a:gd name="f70" fmla="?: f26 f52 f51"/>
              <a:gd name="f71" fmla="?: f26 f51 f52"/>
              <a:gd name="f72" fmla="?: f22 f49 f50"/>
              <a:gd name="f73" fmla="*/ f31 f18 1"/>
              <a:gd name="f74" fmla="*/ f32 f19 1"/>
              <a:gd name="f75" fmla="+- f55 0 f3"/>
              <a:gd name="f76" fmla="*/ 800 f56 1"/>
              <a:gd name="f77" fmla="*/ 20800 f56 1"/>
              <a:gd name="f78" fmla="abs f57"/>
              <a:gd name="f79" fmla="abs f58"/>
              <a:gd name="f80" fmla="?: f23 f62 f61"/>
              <a:gd name="f81" fmla="?: f25 f64 f65"/>
              <a:gd name="f82" fmla="?: f26 f68 f67"/>
              <a:gd name="f83" fmla="?: f22 f70 f71"/>
              <a:gd name="f84" fmla="+- f78 0 f79"/>
              <a:gd name="f85" fmla="+- f79 0 f78"/>
              <a:gd name="f86" fmla="*/ f76 1 f56"/>
              <a:gd name="f87" fmla="*/ f77 1 f56"/>
              <a:gd name="f88" fmla="?: f58 f10 f84"/>
              <a:gd name="f89" fmla="?: f58 f84 f10"/>
              <a:gd name="f90" fmla="?: f57 f10 f85"/>
              <a:gd name="f91" fmla="?: f57 f85 f10"/>
              <a:gd name="f92" fmla="*/ f86 f18 1"/>
              <a:gd name="f93" fmla="*/ f87 f18 1"/>
              <a:gd name="f94" fmla="*/ f87 f19 1"/>
              <a:gd name="f95" fmla="*/ f86 f19 1"/>
              <a:gd name="f96" fmla="?: f31 f10 f88"/>
              <a:gd name="f97" fmla="?: f31 f10 f89"/>
              <a:gd name="f98" fmla="?: f59 f90 f10"/>
              <a:gd name="f99" fmla="?: f59 f91 f10"/>
              <a:gd name="f100" fmla="?: f60 f89 f10"/>
              <a:gd name="f101" fmla="?: f60 f88 f10"/>
              <a:gd name="f102" fmla="?: f32 f10 f91"/>
              <a:gd name="f103" fmla="?: f32 f10 f90"/>
              <a:gd name="f104" fmla="?: f96 f31 0"/>
              <a:gd name="f105" fmla="?: f96 f32 6280"/>
              <a:gd name="f106" fmla="?: f97 f31 0"/>
              <a:gd name="f107" fmla="?: f97 f32 15320"/>
              <a:gd name="f108" fmla="?: f98 f31 6280"/>
              <a:gd name="f109" fmla="?: f98 f32 21600"/>
              <a:gd name="f110" fmla="?: f99 f31 15320"/>
              <a:gd name="f111" fmla="?: f99 f32 21600"/>
              <a:gd name="f112" fmla="?: f100 f31 21600"/>
              <a:gd name="f113" fmla="?: f100 f32 15320"/>
              <a:gd name="f114" fmla="?: f101 f31 21600"/>
              <a:gd name="f115" fmla="?: f101 f32 6280"/>
              <a:gd name="f116" fmla="?: f102 f31 15320"/>
              <a:gd name="f117" fmla="?: f102 f32 0"/>
              <a:gd name="f118" fmla="?: f103 f31 6280"/>
              <a:gd name="f119" fmla="?: f103 f32 0"/>
            </a:gdLst>
            <a:ahLst>
              <a:ahXY gdRefX="f0" minX="f16" maxX="f11" gdRefY="f1" minY="f16" maxY="f11">
                <a:pos x="f53" y="f54"/>
              </a:ahXY>
            </a:ahLst>
            <a:cxnLst>
              <a:cxn ang="3cd4">
                <a:pos x="hc" y="t"/>
              </a:cxn>
              <a:cxn ang="0">
                <a:pos x="r" y="vc"/>
              </a:cxn>
              <a:cxn ang="cd4">
                <a:pos x="hc" y="b"/>
              </a:cxn>
              <a:cxn ang="cd2">
                <a:pos x="l" y="vc"/>
              </a:cxn>
              <a:cxn ang="f75">
                <a:pos x="f73" y="f74"/>
              </a:cxn>
            </a:cxnLst>
            <a:rect l="f92" t="f95" r="f93" b="f94"/>
            <a:pathLst>
              <a:path w="21600" h="21600">
                <a:moveTo>
                  <a:pt x="f12" y="f8"/>
                </a:moveTo>
                <a:arcTo wR="f33" hR="f34" stAng="f80" swAng="f63"/>
                <a:lnTo>
                  <a:pt x="f104" y="f105"/>
                </a:lnTo>
                <a:lnTo>
                  <a:pt x="f8" y="f13"/>
                </a:lnTo>
                <a:lnTo>
                  <a:pt x="f8" y="f14"/>
                </a:lnTo>
                <a:lnTo>
                  <a:pt x="f106" y="f107"/>
                </a:lnTo>
                <a:lnTo>
                  <a:pt x="f8" y="f15"/>
                </a:lnTo>
                <a:arcTo wR="f34" hR="f39" stAng="f81" swAng="f66"/>
                <a:lnTo>
                  <a:pt x="f108" y="f109"/>
                </a:lnTo>
                <a:lnTo>
                  <a:pt x="f13" y="f9"/>
                </a:lnTo>
                <a:lnTo>
                  <a:pt x="f14" y="f9"/>
                </a:lnTo>
                <a:lnTo>
                  <a:pt x="f110" y="f111"/>
                </a:lnTo>
                <a:lnTo>
                  <a:pt x="f15" y="f9"/>
                </a:lnTo>
                <a:arcTo wR="f39" hR="f44" stAng="f82" swAng="f69"/>
                <a:lnTo>
                  <a:pt x="f112" y="f113"/>
                </a:lnTo>
                <a:lnTo>
                  <a:pt x="f9" y="f14"/>
                </a:lnTo>
                <a:lnTo>
                  <a:pt x="f9" y="f13"/>
                </a:lnTo>
                <a:lnTo>
                  <a:pt x="f114" y="f115"/>
                </a:lnTo>
                <a:lnTo>
                  <a:pt x="f9" y="f12"/>
                </a:lnTo>
                <a:arcTo wR="f44" hR="f33" stAng="f83" swAng="f72"/>
                <a:lnTo>
                  <a:pt x="f116" y="f117"/>
                </a:lnTo>
                <a:lnTo>
                  <a:pt x="f14" y="f8"/>
                </a:lnTo>
                <a:lnTo>
                  <a:pt x="f13" y="f8"/>
                </a:lnTo>
                <a:lnTo>
                  <a:pt x="f118" y="f119"/>
                </a:lnTo>
                <a:close/>
              </a:path>
            </a:pathLst>
          </a:custGeom>
          <a:solidFill>
            <a:srgbClr val="A9CCE2">
              <a:alpha val="54000"/>
            </a:srgbClr>
          </a:solidFill>
          <a:ln cap="flat">
            <a:noFill/>
            <a:prstDash val="solid"/>
          </a:ln>
          <a:effectLst>
            <a:outerShdw dist="38103" dir="108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 name="Speech Bubble: Rectangle with Corners Rounded 21">
            <a:extLst>
              <a:ext uri="{FF2B5EF4-FFF2-40B4-BE49-F238E27FC236}">
                <a16:creationId xmlns:a16="http://schemas.microsoft.com/office/drawing/2014/main" id="{67667BEC-ADC3-23D5-03EC-95409389CE36}"/>
              </a:ext>
            </a:extLst>
          </p:cNvPr>
          <p:cNvSpPr>
            <a:spLocks noMove="1" noResize="1"/>
          </p:cNvSpPr>
          <p:nvPr/>
        </p:nvSpPr>
        <p:spPr>
          <a:xfrm>
            <a:off x="3822868" y="1853443"/>
            <a:ext cx="1588056" cy="600166"/>
          </a:xfrm>
          <a:custGeom>
            <a:avLst>
              <a:gd name="f0" fmla="val 6300"/>
              <a:gd name="f1" fmla="val 24300"/>
            </a:avLst>
            <a:gdLst>
              <a:gd name="f2" fmla="val 10800000"/>
              <a:gd name="f3" fmla="val 5400000"/>
              <a:gd name="f4" fmla="val 16200000"/>
              <a:gd name="f5" fmla="val 180"/>
              <a:gd name="f6" fmla="val w"/>
              <a:gd name="f7" fmla="val h"/>
              <a:gd name="f8" fmla="val 0"/>
              <a:gd name="f9" fmla="val 21600"/>
              <a:gd name="f10" fmla="+- 0 0 1"/>
              <a:gd name="f11" fmla="val 2147483647"/>
              <a:gd name="f12" fmla="val 3590"/>
              <a:gd name="f13" fmla="val 8970"/>
              <a:gd name="f14" fmla="val 12630"/>
              <a:gd name="f15" fmla="val 18010"/>
              <a:gd name="f16" fmla="val -2147483647"/>
              <a:gd name="f17" fmla="+- 0 0 180"/>
              <a:gd name="f18" fmla="*/ f6 1 21600"/>
              <a:gd name="f19" fmla="*/ f7 1 21600"/>
              <a:gd name="f20" fmla="val f8"/>
              <a:gd name="f21" fmla="val f9"/>
              <a:gd name="f22" fmla="+- 0 0 f12"/>
              <a:gd name="f23" fmla="+- 3590 0 f8"/>
              <a:gd name="f24" fmla="+- 0 0 f3"/>
              <a:gd name="f25" fmla="+- 21600 0 f15"/>
              <a:gd name="f26" fmla="+- 18010 0 f9"/>
              <a:gd name="f27" fmla="pin -2147483647 f0 2147483647"/>
              <a:gd name="f28" fmla="pin -2147483647 f1 2147483647"/>
              <a:gd name="f29" fmla="*/ f17 f2 1"/>
              <a:gd name="f30" fmla="+- f21 0 f20"/>
              <a:gd name="f31" fmla="val f27"/>
              <a:gd name="f32" fmla="val f28"/>
              <a:gd name="f33" fmla="abs f22"/>
              <a:gd name="f34" fmla="abs f23"/>
              <a:gd name="f35" fmla="?: f22 f24 f3"/>
              <a:gd name="f36" fmla="?: f22 f3 f24"/>
              <a:gd name="f37" fmla="?: f22 f4 f3"/>
              <a:gd name="f38" fmla="?: f22 f3 f4"/>
              <a:gd name="f39" fmla="abs f25"/>
              <a:gd name="f40" fmla="?: f23 f24 f3"/>
              <a:gd name="f41" fmla="?: f23 f3 f24"/>
              <a:gd name="f42" fmla="?: f25 0 f2"/>
              <a:gd name="f43" fmla="?: f25 f2 0"/>
              <a:gd name="f44" fmla="abs f26"/>
              <a:gd name="f45" fmla="?: f25 f24 f3"/>
              <a:gd name="f46" fmla="?: f25 f3 f24"/>
              <a:gd name="f47" fmla="?: f25 f4 f3"/>
              <a:gd name="f48" fmla="?: f25 f3 f4"/>
              <a:gd name="f49" fmla="?: f26 f24 f3"/>
              <a:gd name="f50" fmla="?: f26 f3 f24"/>
              <a:gd name="f51" fmla="?: f22 0 f2"/>
              <a:gd name="f52" fmla="?: f22 f2 0"/>
              <a:gd name="f53" fmla="*/ f27 f18 1"/>
              <a:gd name="f54" fmla="*/ f28 f19 1"/>
              <a:gd name="f55" fmla="*/ f29 1 f5"/>
              <a:gd name="f56" fmla="*/ f30 1 21600"/>
              <a:gd name="f57" fmla="+- f31 0 10800"/>
              <a:gd name="f58" fmla="+- f32 0 10800"/>
              <a:gd name="f59" fmla="+- f32 0 21600"/>
              <a:gd name="f60" fmla="+- f31 0 21600"/>
              <a:gd name="f61" fmla="?: f22 f38 f37"/>
              <a:gd name="f62" fmla="?: f22 f37 f38"/>
              <a:gd name="f63" fmla="?: f23 f36 f35"/>
              <a:gd name="f64" fmla="?: f23 f43 f42"/>
              <a:gd name="f65" fmla="?: f23 f42 f43"/>
              <a:gd name="f66" fmla="?: f25 f40 f41"/>
              <a:gd name="f67" fmla="?: f25 f48 f47"/>
              <a:gd name="f68" fmla="?: f25 f47 f48"/>
              <a:gd name="f69" fmla="?: f26 f46 f45"/>
              <a:gd name="f70" fmla="?: f26 f52 f51"/>
              <a:gd name="f71" fmla="?: f26 f51 f52"/>
              <a:gd name="f72" fmla="?: f22 f49 f50"/>
              <a:gd name="f73" fmla="*/ f31 f18 1"/>
              <a:gd name="f74" fmla="*/ f32 f19 1"/>
              <a:gd name="f75" fmla="+- f55 0 f3"/>
              <a:gd name="f76" fmla="*/ 800 f56 1"/>
              <a:gd name="f77" fmla="*/ 20800 f56 1"/>
              <a:gd name="f78" fmla="abs f57"/>
              <a:gd name="f79" fmla="abs f58"/>
              <a:gd name="f80" fmla="?: f23 f62 f61"/>
              <a:gd name="f81" fmla="?: f25 f64 f65"/>
              <a:gd name="f82" fmla="?: f26 f68 f67"/>
              <a:gd name="f83" fmla="?: f22 f70 f71"/>
              <a:gd name="f84" fmla="+- f78 0 f79"/>
              <a:gd name="f85" fmla="+- f79 0 f78"/>
              <a:gd name="f86" fmla="*/ f76 1 f56"/>
              <a:gd name="f87" fmla="*/ f77 1 f56"/>
              <a:gd name="f88" fmla="?: f58 f10 f84"/>
              <a:gd name="f89" fmla="?: f58 f84 f10"/>
              <a:gd name="f90" fmla="?: f57 f10 f85"/>
              <a:gd name="f91" fmla="?: f57 f85 f10"/>
              <a:gd name="f92" fmla="*/ f86 f18 1"/>
              <a:gd name="f93" fmla="*/ f87 f18 1"/>
              <a:gd name="f94" fmla="*/ f87 f19 1"/>
              <a:gd name="f95" fmla="*/ f86 f19 1"/>
              <a:gd name="f96" fmla="?: f31 f10 f88"/>
              <a:gd name="f97" fmla="?: f31 f10 f89"/>
              <a:gd name="f98" fmla="?: f59 f90 f10"/>
              <a:gd name="f99" fmla="?: f59 f91 f10"/>
              <a:gd name="f100" fmla="?: f60 f89 f10"/>
              <a:gd name="f101" fmla="?: f60 f88 f10"/>
              <a:gd name="f102" fmla="?: f32 f10 f91"/>
              <a:gd name="f103" fmla="?: f32 f10 f90"/>
              <a:gd name="f104" fmla="?: f96 f31 0"/>
              <a:gd name="f105" fmla="?: f96 f32 6280"/>
              <a:gd name="f106" fmla="?: f97 f31 0"/>
              <a:gd name="f107" fmla="?: f97 f32 15320"/>
              <a:gd name="f108" fmla="?: f98 f31 6280"/>
              <a:gd name="f109" fmla="?: f98 f32 21600"/>
              <a:gd name="f110" fmla="?: f99 f31 15320"/>
              <a:gd name="f111" fmla="?: f99 f32 21600"/>
              <a:gd name="f112" fmla="?: f100 f31 21600"/>
              <a:gd name="f113" fmla="?: f100 f32 15320"/>
              <a:gd name="f114" fmla="?: f101 f31 21600"/>
              <a:gd name="f115" fmla="?: f101 f32 6280"/>
              <a:gd name="f116" fmla="?: f102 f31 15320"/>
              <a:gd name="f117" fmla="?: f102 f32 0"/>
              <a:gd name="f118" fmla="?: f103 f31 6280"/>
              <a:gd name="f119" fmla="?: f103 f32 0"/>
            </a:gdLst>
            <a:ahLst>
              <a:ahXY gdRefX="f0" minX="f16" maxX="f11" gdRefY="f1" minY="f16" maxY="f11">
                <a:pos x="f53" y="f54"/>
              </a:ahXY>
            </a:ahLst>
            <a:cxnLst>
              <a:cxn ang="3cd4">
                <a:pos x="hc" y="t"/>
              </a:cxn>
              <a:cxn ang="0">
                <a:pos x="r" y="vc"/>
              </a:cxn>
              <a:cxn ang="cd4">
                <a:pos x="hc" y="b"/>
              </a:cxn>
              <a:cxn ang="cd2">
                <a:pos x="l" y="vc"/>
              </a:cxn>
              <a:cxn ang="f75">
                <a:pos x="f73" y="f74"/>
              </a:cxn>
            </a:cxnLst>
            <a:rect l="f92" t="f95" r="f93" b="f94"/>
            <a:pathLst>
              <a:path w="21600" h="21600">
                <a:moveTo>
                  <a:pt x="f12" y="f8"/>
                </a:moveTo>
                <a:arcTo wR="f33" hR="f34" stAng="f80" swAng="f63"/>
                <a:lnTo>
                  <a:pt x="f104" y="f105"/>
                </a:lnTo>
                <a:lnTo>
                  <a:pt x="f8" y="f13"/>
                </a:lnTo>
                <a:lnTo>
                  <a:pt x="f8" y="f14"/>
                </a:lnTo>
                <a:lnTo>
                  <a:pt x="f106" y="f107"/>
                </a:lnTo>
                <a:lnTo>
                  <a:pt x="f8" y="f15"/>
                </a:lnTo>
                <a:arcTo wR="f34" hR="f39" stAng="f81" swAng="f66"/>
                <a:lnTo>
                  <a:pt x="f108" y="f109"/>
                </a:lnTo>
                <a:lnTo>
                  <a:pt x="f13" y="f9"/>
                </a:lnTo>
                <a:lnTo>
                  <a:pt x="f14" y="f9"/>
                </a:lnTo>
                <a:lnTo>
                  <a:pt x="f110" y="f111"/>
                </a:lnTo>
                <a:lnTo>
                  <a:pt x="f15" y="f9"/>
                </a:lnTo>
                <a:arcTo wR="f39" hR="f44" stAng="f82" swAng="f69"/>
                <a:lnTo>
                  <a:pt x="f112" y="f113"/>
                </a:lnTo>
                <a:lnTo>
                  <a:pt x="f9" y="f14"/>
                </a:lnTo>
                <a:lnTo>
                  <a:pt x="f9" y="f13"/>
                </a:lnTo>
                <a:lnTo>
                  <a:pt x="f114" y="f115"/>
                </a:lnTo>
                <a:lnTo>
                  <a:pt x="f9" y="f12"/>
                </a:lnTo>
                <a:arcTo wR="f44" hR="f33" stAng="f83" swAng="f72"/>
                <a:lnTo>
                  <a:pt x="f116" y="f117"/>
                </a:lnTo>
                <a:lnTo>
                  <a:pt x="f14" y="f8"/>
                </a:lnTo>
                <a:lnTo>
                  <a:pt x="f13" y="f8"/>
                </a:lnTo>
                <a:lnTo>
                  <a:pt x="f118" y="f119"/>
                </a:lnTo>
                <a:close/>
              </a:path>
            </a:pathLst>
          </a:custGeom>
          <a:solidFill>
            <a:srgbClr val="A9CCE2">
              <a:alpha val="54000"/>
            </a:srgbClr>
          </a:solidFill>
          <a:ln cap="flat">
            <a:noFill/>
            <a:prstDash val="solid"/>
          </a:ln>
          <a:effectLst>
            <a:outerShdw dist="38103" dir="108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4" name="Speech Bubble: Rectangle with Corners Rounded 22">
            <a:extLst>
              <a:ext uri="{FF2B5EF4-FFF2-40B4-BE49-F238E27FC236}">
                <a16:creationId xmlns:a16="http://schemas.microsoft.com/office/drawing/2014/main" id="{E463ED4D-18E2-24B0-2519-2DE37EDBD7C3}"/>
              </a:ext>
            </a:extLst>
          </p:cNvPr>
          <p:cNvSpPr>
            <a:spLocks noMove="1" noResize="1"/>
          </p:cNvSpPr>
          <p:nvPr/>
        </p:nvSpPr>
        <p:spPr>
          <a:xfrm>
            <a:off x="7159788" y="1853443"/>
            <a:ext cx="1588056" cy="600166"/>
          </a:xfrm>
          <a:custGeom>
            <a:avLst>
              <a:gd name="f0" fmla="val 6300"/>
              <a:gd name="f1" fmla="val 24300"/>
            </a:avLst>
            <a:gdLst>
              <a:gd name="f2" fmla="val 10800000"/>
              <a:gd name="f3" fmla="val 5400000"/>
              <a:gd name="f4" fmla="val 16200000"/>
              <a:gd name="f5" fmla="val 180"/>
              <a:gd name="f6" fmla="val w"/>
              <a:gd name="f7" fmla="val h"/>
              <a:gd name="f8" fmla="val 0"/>
              <a:gd name="f9" fmla="val 21600"/>
              <a:gd name="f10" fmla="+- 0 0 1"/>
              <a:gd name="f11" fmla="val 2147483647"/>
              <a:gd name="f12" fmla="val 3590"/>
              <a:gd name="f13" fmla="val 8970"/>
              <a:gd name="f14" fmla="val 12630"/>
              <a:gd name="f15" fmla="val 18010"/>
              <a:gd name="f16" fmla="val -2147483647"/>
              <a:gd name="f17" fmla="+- 0 0 180"/>
              <a:gd name="f18" fmla="*/ f6 1 21600"/>
              <a:gd name="f19" fmla="*/ f7 1 21600"/>
              <a:gd name="f20" fmla="val f8"/>
              <a:gd name="f21" fmla="val f9"/>
              <a:gd name="f22" fmla="+- 0 0 f12"/>
              <a:gd name="f23" fmla="+- 3590 0 f8"/>
              <a:gd name="f24" fmla="+- 0 0 f3"/>
              <a:gd name="f25" fmla="+- 21600 0 f15"/>
              <a:gd name="f26" fmla="+- 18010 0 f9"/>
              <a:gd name="f27" fmla="pin -2147483647 f0 2147483647"/>
              <a:gd name="f28" fmla="pin -2147483647 f1 2147483647"/>
              <a:gd name="f29" fmla="*/ f17 f2 1"/>
              <a:gd name="f30" fmla="+- f21 0 f20"/>
              <a:gd name="f31" fmla="val f27"/>
              <a:gd name="f32" fmla="val f28"/>
              <a:gd name="f33" fmla="abs f22"/>
              <a:gd name="f34" fmla="abs f23"/>
              <a:gd name="f35" fmla="?: f22 f24 f3"/>
              <a:gd name="f36" fmla="?: f22 f3 f24"/>
              <a:gd name="f37" fmla="?: f22 f4 f3"/>
              <a:gd name="f38" fmla="?: f22 f3 f4"/>
              <a:gd name="f39" fmla="abs f25"/>
              <a:gd name="f40" fmla="?: f23 f24 f3"/>
              <a:gd name="f41" fmla="?: f23 f3 f24"/>
              <a:gd name="f42" fmla="?: f25 0 f2"/>
              <a:gd name="f43" fmla="?: f25 f2 0"/>
              <a:gd name="f44" fmla="abs f26"/>
              <a:gd name="f45" fmla="?: f25 f24 f3"/>
              <a:gd name="f46" fmla="?: f25 f3 f24"/>
              <a:gd name="f47" fmla="?: f25 f4 f3"/>
              <a:gd name="f48" fmla="?: f25 f3 f4"/>
              <a:gd name="f49" fmla="?: f26 f24 f3"/>
              <a:gd name="f50" fmla="?: f26 f3 f24"/>
              <a:gd name="f51" fmla="?: f22 0 f2"/>
              <a:gd name="f52" fmla="?: f22 f2 0"/>
              <a:gd name="f53" fmla="*/ f27 f18 1"/>
              <a:gd name="f54" fmla="*/ f28 f19 1"/>
              <a:gd name="f55" fmla="*/ f29 1 f5"/>
              <a:gd name="f56" fmla="*/ f30 1 21600"/>
              <a:gd name="f57" fmla="+- f31 0 10800"/>
              <a:gd name="f58" fmla="+- f32 0 10800"/>
              <a:gd name="f59" fmla="+- f32 0 21600"/>
              <a:gd name="f60" fmla="+- f31 0 21600"/>
              <a:gd name="f61" fmla="?: f22 f38 f37"/>
              <a:gd name="f62" fmla="?: f22 f37 f38"/>
              <a:gd name="f63" fmla="?: f23 f36 f35"/>
              <a:gd name="f64" fmla="?: f23 f43 f42"/>
              <a:gd name="f65" fmla="?: f23 f42 f43"/>
              <a:gd name="f66" fmla="?: f25 f40 f41"/>
              <a:gd name="f67" fmla="?: f25 f48 f47"/>
              <a:gd name="f68" fmla="?: f25 f47 f48"/>
              <a:gd name="f69" fmla="?: f26 f46 f45"/>
              <a:gd name="f70" fmla="?: f26 f52 f51"/>
              <a:gd name="f71" fmla="?: f26 f51 f52"/>
              <a:gd name="f72" fmla="?: f22 f49 f50"/>
              <a:gd name="f73" fmla="*/ f31 f18 1"/>
              <a:gd name="f74" fmla="*/ f32 f19 1"/>
              <a:gd name="f75" fmla="+- f55 0 f3"/>
              <a:gd name="f76" fmla="*/ 800 f56 1"/>
              <a:gd name="f77" fmla="*/ 20800 f56 1"/>
              <a:gd name="f78" fmla="abs f57"/>
              <a:gd name="f79" fmla="abs f58"/>
              <a:gd name="f80" fmla="?: f23 f62 f61"/>
              <a:gd name="f81" fmla="?: f25 f64 f65"/>
              <a:gd name="f82" fmla="?: f26 f68 f67"/>
              <a:gd name="f83" fmla="?: f22 f70 f71"/>
              <a:gd name="f84" fmla="+- f78 0 f79"/>
              <a:gd name="f85" fmla="+- f79 0 f78"/>
              <a:gd name="f86" fmla="*/ f76 1 f56"/>
              <a:gd name="f87" fmla="*/ f77 1 f56"/>
              <a:gd name="f88" fmla="?: f58 f10 f84"/>
              <a:gd name="f89" fmla="?: f58 f84 f10"/>
              <a:gd name="f90" fmla="?: f57 f10 f85"/>
              <a:gd name="f91" fmla="?: f57 f85 f10"/>
              <a:gd name="f92" fmla="*/ f86 f18 1"/>
              <a:gd name="f93" fmla="*/ f87 f18 1"/>
              <a:gd name="f94" fmla="*/ f87 f19 1"/>
              <a:gd name="f95" fmla="*/ f86 f19 1"/>
              <a:gd name="f96" fmla="?: f31 f10 f88"/>
              <a:gd name="f97" fmla="?: f31 f10 f89"/>
              <a:gd name="f98" fmla="?: f59 f90 f10"/>
              <a:gd name="f99" fmla="?: f59 f91 f10"/>
              <a:gd name="f100" fmla="?: f60 f89 f10"/>
              <a:gd name="f101" fmla="?: f60 f88 f10"/>
              <a:gd name="f102" fmla="?: f32 f10 f91"/>
              <a:gd name="f103" fmla="?: f32 f10 f90"/>
              <a:gd name="f104" fmla="?: f96 f31 0"/>
              <a:gd name="f105" fmla="?: f96 f32 6280"/>
              <a:gd name="f106" fmla="?: f97 f31 0"/>
              <a:gd name="f107" fmla="?: f97 f32 15320"/>
              <a:gd name="f108" fmla="?: f98 f31 6280"/>
              <a:gd name="f109" fmla="?: f98 f32 21600"/>
              <a:gd name="f110" fmla="?: f99 f31 15320"/>
              <a:gd name="f111" fmla="?: f99 f32 21600"/>
              <a:gd name="f112" fmla="?: f100 f31 21600"/>
              <a:gd name="f113" fmla="?: f100 f32 15320"/>
              <a:gd name="f114" fmla="?: f101 f31 21600"/>
              <a:gd name="f115" fmla="?: f101 f32 6280"/>
              <a:gd name="f116" fmla="?: f102 f31 15320"/>
              <a:gd name="f117" fmla="?: f102 f32 0"/>
              <a:gd name="f118" fmla="?: f103 f31 6280"/>
              <a:gd name="f119" fmla="?: f103 f32 0"/>
            </a:gdLst>
            <a:ahLst>
              <a:ahXY gdRefX="f0" minX="f16" maxX="f11" gdRefY="f1" minY="f16" maxY="f11">
                <a:pos x="f53" y="f54"/>
              </a:ahXY>
            </a:ahLst>
            <a:cxnLst>
              <a:cxn ang="3cd4">
                <a:pos x="hc" y="t"/>
              </a:cxn>
              <a:cxn ang="0">
                <a:pos x="r" y="vc"/>
              </a:cxn>
              <a:cxn ang="cd4">
                <a:pos x="hc" y="b"/>
              </a:cxn>
              <a:cxn ang="cd2">
                <a:pos x="l" y="vc"/>
              </a:cxn>
              <a:cxn ang="f75">
                <a:pos x="f73" y="f74"/>
              </a:cxn>
            </a:cxnLst>
            <a:rect l="f92" t="f95" r="f93" b="f94"/>
            <a:pathLst>
              <a:path w="21600" h="21600">
                <a:moveTo>
                  <a:pt x="f12" y="f8"/>
                </a:moveTo>
                <a:arcTo wR="f33" hR="f34" stAng="f80" swAng="f63"/>
                <a:lnTo>
                  <a:pt x="f104" y="f105"/>
                </a:lnTo>
                <a:lnTo>
                  <a:pt x="f8" y="f13"/>
                </a:lnTo>
                <a:lnTo>
                  <a:pt x="f8" y="f14"/>
                </a:lnTo>
                <a:lnTo>
                  <a:pt x="f106" y="f107"/>
                </a:lnTo>
                <a:lnTo>
                  <a:pt x="f8" y="f15"/>
                </a:lnTo>
                <a:arcTo wR="f34" hR="f39" stAng="f81" swAng="f66"/>
                <a:lnTo>
                  <a:pt x="f108" y="f109"/>
                </a:lnTo>
                <a:lnTo>
                  <a:pt x="f13" y="f9"/>
                </a:lnTo>
                <a:lnTo>
                  <a:pt x="f14" y="f9"/>
                </a:lnTo>
                <a:lnTo>
                  <a:pt x="f110" y="f111"/>
                </a:lnTo>
                <a:lnTo>
                  <a:pt x="f15" y="f9"/>
                </a:lnTo>
                <a:arcTo wR="f39" hR="f44" stAng="f82" swAng="f69"/>
                <a:lnTo>
                  <a:pt x="f112" y="f113"/>
                </a:lnTo>
                <a:lnTo>
                  <a:pt x="f9" y="f14"/>
                </a:lnTo>
                <a:lnTo>
                  <a:pt x="f9" y="f13"/>
                </a:lnTo>
                <a:lnTo>
                  <a:pt x="f114" y="f115"/>
                </a:lnTo>
                <a:lnTo>
                  <a:pt x="f9" y="f12"/>
                </a:lnTo>
                <a:arcTo wR="f44" hR="f33" stAng="f83" swAng="f72"/>
                <a:lnTo>
                  <a:pt x="f116" y="f117"/>
                </a:lnTo>
                <a:lnTo>
                  <a:pt x="f14" y="f8"/>
                </a:lnTo>
                <a:lnTo>
                  <a:pt x="f13" y="f8"/>
                </a:lnTo>
                <a:lnTo>
                  <a:pt x="f118" y="f119"/>
                </a:lnTo>
                <a:close/>
              </a:path>
            </a:pathLst>
          </a:custGeom>
          <a:solidFill>
            <a:srgbClr val="A9CCE2">
              <a:alpha val="54000"/>
            </a:srgbClr>
          </a:solidFill>
          <a:ln cap="flat">
            <a:noFill/>
            <a:prstDash val="solid"/>
          </a:ln>
          <a:effectLst>
            <a:outerShdw dist="38103" dir="108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5" name="Speech Bubble: Rectangle with Corners Rounded 23">
            <a:extLst>
              <a:ext uri="{FF2B5EF4-FFF2-40B4-BE49-F238E27FC236}">
                <a16:creationId xmlns:a16="http://schemas.microsoft.com/office/drawing/2014/main" id="{1F562220-6D58-CDB3-44A4-8907C1F23AF1}"/>
              </a:ext>
            </a:extLst>
          </p:cNvPr>
          <p:cNvSpPr>
            <a:spLocks noMove="1" noResize="1"/>
          </p:cNvSpPr>
          <p:nvPr/>
        </p:nvSpPr>
        <p:spPr>
          <a:xfrm>
            <a:off x="10465262" y="1866610"/>
            <a:ext cx="1588056" cy="600166"/>
          </a:xfrm>
          <a:custGeom>
            <a:avLst>
              <a:gd name="f0" fmla="val 6300"/>
              <a:gd name="f1" fmla="val 24300"/>
            </a:avLst>
            <a:gdLst>
              <a:gd name="f2" fmla="val 10800000"/>
              <a:gd name="f3" fmla="val 5400000"/>
              <a:gd name="f4" fmla="val 16200000"/>
              <a:gd name="f5" fmla="val 180"/>
              <a:gd name="f6" fmla="val w"/>
              <a:gd name="f7" fmla="val h"/>
              <a:gd name="f8" fmla="val 0"/>
              <a:gd name="f9" fmla="val 21600"/>
              <a:gd name="f10" fmla="+- 0 0 1"/>
              <a:gd name="f11" fmla="val 2147483647"/>
              <a:gd name="f12" fmla="val 3590"/>
              <a:gd name="f13" fmla="val 8970"/>
              <a:gd name="f14" fmla="val 12630"/>
              <a:gd name="f15" fmla="val 18010"/>
              <a:gd name="f16" fmla="val -2147483647"/>
              <a:gd name="f17" fmla="+- 0 0 180"/>
              <a:gd name="f18" fmla="*/ f6 1 21600"/>
              <a:gd name="f19" fmla="*/ f7 1 21600"/>
              <a:gd name="f20" fmla="val f8"/>
              <a:gd name="f21" fmla="val f9"/>
              <a:gd name="f22" fmla="+- 0 0 f12"/>
              <a:gd name="f23" fmla="+- 3590 0 f8"/>
              <a:gd name="f24" fmla="+- 0 0 f3"/>
              <a:gd name="f25" fmla="+- 21600 0 f15"/>
              <a:gd name="f26" fmla="+- 18010 0 f9"/>
              <a:gd name="f27" fmla="pin -2147483647 f0 2147483647"/>
              <a:gd name="f28" fmla="pin -2147483647 f1 2147483647"/>
              <a:gd name="f29" fmla="*/ f17 f2 1"/>
              <a:gd name="f30" fmla="+- f21 0 f20"/>
              <a:gd name="f31" fmla="val f27"/>
              <a:gd name="f32" fmla="val f28"/>
              <a:gd name="f33" fmla="abs f22"/>
              <a:gd name="f34" fmla="abs f23"/>
              <a:gd name="f35" fmla="?: f22 f24 f3"/>
              <a:gd name="f36" fmla="?: f22 f3 f24"/>
              <a:gd name="f37" fmla="?: f22 f4 f3"/>
              <a:gd name="f38" fmla="?: f22 f3 f4"/>
              <a:gd name="f39" fmla="abs f25"/>
              <a:gd name="f40" fmla="?: f23 f24 f3"/>
              <a:gd name="f41" fmla="?: f23 f3 f24"/>
              <a:gd name="f42" fmla="?: f25 0 f2"/>
              <a:gd name="f43" fmla="?: f25 f2 0"/>
              <a:gd name="f44" fmla="abs f26"/>
              <a:gd name="f45" fmla="?: f25 f24 f3"/>
              <a:gd name="f46" fmla="?: f25 f3 f24"/>
              <a:gd name="f47" fmla="?: f25 f4 f3"/>
              <a:gd name="f48" fmla="?: f25 f3 f4"/>
              <a:gd name="f49" fmla="?: f26 f24 f3"/>
              <a:gd name="f50" fmla="?: f26 f3 f24"/>
              <a:gd name="f51" fmla="?: f22 0 f2"/>
              <a:gd name="f52" fmla="?: f22 f2 0"/>
              <a:gd name="f53" fmla="*/ f27 f18 1"/>
              <a:gd name="f54" fmla="*/ f28 f19 1"/>
              <a:gd name="f55" fmla="*/ f29 1 f5"/>
              <a:gd name="f56" fmla="*/ f30 1 21600"/>
              <a:gd name="f57" fmla="+- f31 0 10800"/>
              <a:gd name="f58" fmla="+- f32 0 10800"/>
              <a:gd name="f59" fmla="+- f32 0 21600"/>
              <a:gd name="f60" fmla="+- f31 0 21600"/>
              <a:gd name="f61" fmla="?: f22 f38 f37"/>
              <a:gd name="f62" fmla="?: f22 f37 f38"/>
              <a:gd name="f63" fmla="?: f23 f36 f35"/>
              <a:gd name="f64" fmla="?: f23 f43 f42"/>
              <a:gd name="f65" fmla="?: f23 f42 f43"/>
              <a:gd name="f66" fmla="?: f25 f40 f41"/>
              <a:gd name="f67" fmla="?: f25 f48 f47"/>
              <a:gd name="f68" fmla="?: f25 f47 f48"/>
              <a:gd name="f69" fmla="?: f26 f46 f45"/>
              <a:gd name="f70" fmla="?: f26 f52 f51"/>
              <a:gd name="f71" fmla="?: f26 f51 f52"/>
              <a:gd name="f72" fmla="?: f22 f49 f50"/>
              <a:gd name="f73" fmla="*/ f31 f18 1"/>
              <a:gd name="f74" fmla="*/ f32 f19 1"/>
              <a:gd name="f75" fmla="+- f55 0 f3"/>
              <a:gd name="f76" fmla="*/ 800 f56 1"/>
              <a:gd name="f77" fmla="*/ 20800 f56 1"/>
              <a:gd name="f78" fmla="abs f57"/>
              <a:gd name="f79" fmla="abs f58"/>
              <a:gd name="f80" fmla="?: f23 f62 f61"/>
              <a:gd name="f81" fmla="?: f25 f64 f65"/>
              <a:gd name="f82" fmla="?: f26 f68 f67"/>
              <a:gd name="f83" fmla="?: f22 f70 f71"/>
              <a:gd name="f84" fmla="+- f78 0 f79"/>
              <a:gd name="f85" fmla="+- f79 0 f78"/>
              <a:gd name="f86" fmla="*/ f76 1 f56"/>
              <a:gd name="f87" fmla="*/ f77 1 f56"/>
              <a:gd name="f88" fmla="?: f58 f10 f84"/>
              <a:gd name="f89" fmla="?: f58 f84 f10"/>
              <a:gd name="f90" fmla="?: f57 f10 f85"/>
              <a:gd name="f91" fmla="?: f57 f85 f10"/>
              <a:gd name="f92" fmla="*/ f86 f18 1"/>
              <a:gd name="f93" fmla="*/ f87 f18 1"/>
              <a:gd name="f94" fmla="*/ f87 f19 1"/>
              <a:gd name="f95" fmla="*/ f86 f19 1"/>
              <a:gd name="f96" fmla="?: f31 f10 f88"/>
              <a:gd name="f97" fmla="?: f31 f10 f89"/>
              <a:gd name="f98" fmla="?: f59 f90 f10"/>
              <a:gd name="f99" fmla="?: f59 f91 f10"/>
              <a:gd name="f100" fmla="?: f60 f89 f10"/>
              <a:gd name="f101" fmla="?: f60 f88 f10"/>
              <a:gd name="f102" fmla="?: f32 f10 f91"/>
              <a:gd name="f103" fmla="?: f32 f10 f90"/>
              <a:gd name="f104" fmla="?: f96 f31 0"/>
              <a:gd name="f105" fmla="?: f96 f32 6280"/>
              <a:gd name="f106" fmla="?: f97 f31 0"/>
              <a:gd name="f107" fmla="?: f97 f32 15320"/>
              <a:gd name="f108" fmla="?: f98 f31 6280"/>
              <a:gd name="f109" fmla="?: f98 f32 21600"/>
              <a:gd name="f110" fmla="?: f99 f31 15320"/>
              <a:gd name="f111" fmla="?: f99 f32 21600"/>
              <a:gd name="f112" fmla="?: f100 f31 21600"/>
              <a:gd name="f113" fmla="?: f100 f32 15320"/>
              <a:gd name="f114" fmla="?: f101 f31 21600"/>
              <a:gd name="f115" fmla="?: f101 f32 6280"/>
              <a:gd name="f116" fmla="?: f102 f31 15320"/>
              <a:gd name="f117" fmla="?: f102 f32 0"/>
              <a:gd name="f118" fmla="?: f103 f31 6280"/>
              <a:gd name="f119" fmla="?: f103 f32 0"/>
            </a:gdLst>
            <a:ahLst>
              <a:ahXY gdRefX="f0" minX="f16" maxX="f11" gdRefY="f1" minY="f16" maxY="f11">
                <a:pos x="f53" y="f54"/>
              </a:ahXY>
            </a:ahLst>
            <a:cxnLst>
              <a:cxn ang="3cd4">
                <a:pos x="hc" y="t"/>
              </a:cxn>
              <a:cxn ang="0">
                <a:pos x="r" y="vc"/>
              </a:cxn>
              <a:cxn ang="cd4">
                <a:pos x="hc" y="b"/>
              </a:cxn>
              <a:cxn ang="cd2">
                <a:pos x="l" y="vc"/>
              </a:cxn>
              <a:cxn ang="f75">
                <a:pos x="f73" y="f74"/>
              </a:cxn>
            </a:cxnLst>
            <a:rect l="f92" t="f95" r="f93" b="f94"/>
            <a:pathLst>
              <a:path w="21600" h="21600">
                <a:moveTo>
                  <a:pt x="f12" y="f8"/>
                </a:moveTo>
                <a:arcTo wR="f33" hR="f34" stAng="f80" swAng="f63"/>
                <a:lnTo>
                  <a:pt x="f104" y="f105"/>
                </a:lnTo>
                <a:lnTo>
                  <a:pt x="f8" y="f13"/>
                </a:lnTo>
                <a:lnTo>
                  <a:pt x="f8" y="f14"/>
                </a:lnTo>
                <a:lnTo>
                  <a:pt x="f106" y="f107"/>
                </a:lnTo>
                <a:lnTo>
                  <a:pt x="f8" y="f15"/>
                </a:lnTo>
                <a:arcTo wR="f34" hR="f39" stAng="f81" swAng="f66"/>
                <a:lnTo>
                  <a:pt x="f108" y="f109"/>
                </a:lnTo>
                <a:lnTo>
                  <a:pt x="f13" y="f9"/>
                </a:lnTo>
                <a:lnTo>
                  <a:pt x="f14" y="f9"/>
                </a:lnTo>
                <a:lnTo>
                  <a:pt x="f110" y="f111"/>
                </a:lnTo>
                <a:lnTo>
                  <a:pt x="f15" y="f9"/>
                </a:lnTo>
                <a:arcTo wR="f39" hR="f44" stAng="f82" swAng="f69"/>
                <a:lnTo>
                  <a:pt x="f112" y="f113"/>
                </a:lnTo>
                <a:lnTo>
                  <a:pt x="f9" y="f14"/>
                </a:lnTo>
                <a:lnTo>
                  <a:pt x="f9" y="f13"/>
                </a:lnTo>
                <a:lnTo>
                  <a:pt x="f114" y="f115"/>
                </a:lnTo>
                <a:lnTo>
                  <a:pt x="f9" y="f12"/>
                </a:lnTo>
                <a:arcTo wR="f44" hR="f33" stAng="f83" swAng="f72"/>
                <a:lnTo>
                  <a:pt x="f116" y="f117"/>
                </a:lnTo>
                <a:lnTo>
                  <a:pt x="f14" y="f8"/>
                </a:lnTo>
                <a:lnTo>
                  <a:pt x="f13" y="f8"/>
                </a:lnTo>
                <a:lnTo>
                  <a:pt x="f118" y="f119"/>
                </a:lnTo>
                <a:close/>
              </a:path>
            </a:pathLst>
          </a:custGeom>
          <a:solidFill>
            <a:srgbClr val="A9CCE2">
              <a:alpha val="54000"/>
            </a:srgbClr>
          </a:solidFill>
          <a:ln cap="flat">
            <a:noFill/>
            <a:prstDash val="solid"/>
          </a:ln>
          <a:effectLst>
            <a:outerShdw dist="38103" dir="108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6" name="Rectangle: Rounded Corners 7">
            <a:extLst>
              <a:ext uri="{FF2B5EF4-FFF2-40B4-BE49-F238E27FC236}">
                <a16:creationId xmlns:a16="http://schemas.microsoft.com/office/drawing/2014/main" id="{8EED3F0E-4F2A-D750-E3D5-2278E15A03A4}"/>
              </a:ext>
            </a:extLst>
          </p:cNvPr>
          <p:cNvSpPr>
            <a:spLocks noMove="1" noResize="1"/>
          </p:cNvSpPr>
          <p:nvPr/>
        </p:nvSpPr>
        <p:spPr>
          <a:xfrm>
            <a:off x="106838" y="1395164"/>
            <a:ext cx="11978329" cy="1819994"/>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cxnSp>
        <p:nvCxnSpPr>
          <p:cNvPr id="7" name="Straight Connector 14">
            <a:extLst>
              <a:ext uri="{FF2B5EF4-FFF2-40B4-BE49-F238E27FC236}">
                <a16:creationId xmlns:a16="http://schemas.microsoft.com/office/drawing/2014/main" id="{6F1B3B81-67FA-7E34-1C49-D54E941A6916}"/>
              </a:ext>
            </a:extLst>
          </p:cNvPr>
          <p:cNvCxnSpPr>
            <a:cxnSpLocks noMove="1" noResize="1"/>
          </p:cNvCxnSpPr>
          <p:nvPr/>
        </p:nvCxnSpPr>
        <p:spPr>
          <a:xfrm flipV="1">
            <a:off x="965816" y="2727298"/>
            <a:ext cx="10064911" cy="10433"/>
          </a:xfrm>
          <a:prstGeom prst="straightConnector1">
            <a:avLst/>
          </a:prstGeom>
          <a:noFill/>
          <a:ln w="28575" cap="flat">
            <a:solidFill>
              <a:srgbClr val="D9BAED"/>
            </a:solidFill>
            <a:prstDash val="solid"/>
            <a:miter/>
          </a:ln>
        </p:spPr>
      </p:cxnSp>
      <p:pic>
        <p:nvPicPr>
          <p:cNvPr id="8" name="Picture 6" descr="Shape, circle">
            <a:extLst>
              <a:ext uri="{FF2B5EF4-FFF2-40B4-BE49-F238E27FC236}">
                <a16:creationId xmlns:a16="http://schemas.microsoft.com/office/drawing/2014/main" id="{F9105B2E-F536-0BB3-417B-0ED3196564DE}"/>
              </a:ext>
            </a:extLst>
          </p:cNvPr>
          <p:cNvPicPr>
            <a:picLocks noMove="1" noResize="1"/>
          </p:cNvPicPr>
          <p:nvPr/>
        </p:nvPicPr>
        <p:blipFill>
          <a:blip r:embed="rId3"/>
          <a:stretch>
            <a:fillRect/>
          </a:stretch>
        </p:blipFill>
        <p:spPr>
          <a:xfrm>
            <a:off x="-314635" y="-152229"/>
            <a:ext cx="2048539" cy="1501289"/>
          </a:xfrm>
          <a:prstGeom prst="rect">
            <a:avLst/>
          </a:prstGeom>
          <a:noFill/>
          <a:ln cap="flat">
            <a:noFill/>
          </a:ln>
        </p:spPr>
      </p:pic>
      <p:pic>
        <p:nvPicPr>
          <p:cNvPr id="9" name="Picture 4" descr="Chart, bubble chart&#10;&#10;Description automatically generated">
            <a:extLst>
              <a:ext uri="{FF2B5EF4-FFF2-40B4-BE49-F238E27FC236}">
                <a16:creationId xmlns:a16="http://schemas.microsoft.com/office/drawing/2014/main" id="{67981FB9-E594-D8F5-C45B-E3AB7E0F7B31}"/>
              </a:ext>
            </a:extLst>
          </p:cNvPr>
          <p:cNvPicPr>
            <a:picLocks noChangeAspect="1"/>
          </p:cNvPicPr>
          <p:nvPr/>
        </p:nvPicPr>
        <p:blipFill>
          <a:blip r:embed="rId4">
            <a:alphaModFix amt="52000"/>
          </a:blip>
          <a:srcRect l="25351" t="4376" r="24720" b="13612"/>
          <a:stretch>
            <a:fillRect/>
          </a:stretch>
        </p:blipFill>
        <p:spPr>
          <a:xfrm rot="8806407">
            <a:off x="10893594" y="-2248957"/>
            <a:ext cx="4962247" cy="4585368"/>
          </a:xfrm>
          <a:prstGeom prst="rect">
            <a:avLst/>
          </a:prstGeom>
          <a:noFill/>
          <a:ln cap="flat">
            <a:noFill/>
          </a:ln>
        </p:spPr>
      </p:pic>
      <p:pic>
        <p:nvPicPr>
          <p:cNvPr id="10" name="Picture 5" descr="Chart, bubble chart&#10;&#10;Description automatically generated">
            <a:extLst>
              <a:ext uri="{FF2B5EF4-FFF2-40B4-BE49-F238E27FC236}">
                <a16:creationId xmlns:a16="http://schemas.microsoft.com/office/drawing/2014/main" id="{F97CA6F9-DE8B-690D-56FC-6B6DC5EBAD33}"/>
              </a:ext>
            </a:extLst>
          </p:cNvPr>
          <p:cNvPicPr>
            <a:picLocks noChangeAspect="1"/>
          </p:cNvPicPr>
          <p:nvPr/>
        </p:nvPicPr>
        <p:blipFill>
          <a:blip r:embed="rId5">
            <a:alphaModFix amt="52000"/>
          </a:blip>
          <a:srcRect l="36400" t="55387" r="40619" b="12219"/>
          <a:stretch>
            <a:fillRect/>
          </a:stretch>
        </p:blipFill>
        <p:spPr>
          <a:xfrm rot="17931597">
            <a:off x="10718308" y="5537311"/>
            <a:ext cx="2283275" cy="1810704"/>
          </a:xfrm>
          <a:prstGeom prst="rect">
            <a:avLst/>
          </a:prstGeom>
          <a:noFill/>
          <a:ln cap="flat">
            <a:noFill/>
          </a:ln>
        </p:spPr>
      </p:pic>
      <p:pic>
        <p:nvPicPr>
          <p:cNvPr id="11" name="Picture 6" descr="Chart, bubble chart&#10;&#10;Description automatically generated">
            <a:extLst>
              <a:ext uri="{FF2B5EF4-FFF2-40B4-BE49-F238E27FC236}">
                <a16:creationId xmlns:a16="http://schemas.microsoft.com/office/drawing/2014/main" id="{A6D47902-986D-1C3B-0E94-E857F3DEC289}"/>
              </a:ext>
            </a:extLst>
          </p:cNvPr>
          <p:cNvPicPr>
            <a:picLocks noChangeAspect="1"/>
          </p:cNvPicPr>
          <p:nvPr/>
        </p:nvPicPr>
        <p:blipFill>
          <a:blip r:embed="rId6">
            <a:alphaModFix amt="52000"/>
          </a:blip>
          <a:srcRect l="25351" t="4376" r="24720" b="13612"/>
          <a:stretch>
            <a:fillRect/>
          </a:stretch>
        </p:blipFill>
        <p:spPr>
          <a:xfrm rot="8122158">
            <a:off x="-3281224" y="4951064"/>
            <a:ext cx="4962247" cy="4585368"/>
          </a:xfrm>
          <a:prstGeom prst="rect">
            <a:avLst/>
          </a:prstGeom>
          <a:noFill/>
          <a:ln cap="flat">
            <a:noFill/>
          </a:ln>
        </p:spPr>
      </p:pic>
      <p:pic>
        <p:nvPicPr>
          <p:cNvPr id="12" name="Picture 7" descr="Chart, bubble chart&#10;&#10;Description automatically generated">
            <a:extLst>
              <a:ext uri="{FF2B5EF4-FFF2-40B4-BE49-F238E27FC236}">
                <a16:creationId xmlns:a16="http://schemas.microsoft.com/office/drawing/2014/main" id="{38560D5C-D751-4C39-4A15-50151B91691E}"/>
              </a:ext>
            </a:extLst>
          </p:cNvPr>
          <p:cNvPicPr>
            <a:picLocks noChangeAspect="1"/>
          </p:cNvPicPr>
          <p:nvPr/>
        </p:nvPicPr>
        <p:blipFill>
          <a:blip r:embed="rId7">
            <a:alphaModFix amt="52000"/>
          </a:blip>
          <a:srcRect l="25351" t="4376" r="24720" b="13612"/>
          <a:stretch>
            <a:fillRect/>
          </a:stretch>
        </p:blipFill>
        <p:spPr>
          <a:xfrm rot="8722045">
            <a:off x="-2574758" y="-3251797"/>
            <a:ext cx="4962247" cy="4585368"/>
          </a:xfrm>
          <a:prstGeom prst="rect">
            <a:avLst/>
          </a:prstGeom>
          <a:noFill/>
          <a:ln cap="flat">
            <a:noFill/>
          </a:ln>
        </p:spPr>
      </p:pic>
      <p:sp>
        <p:nvSpPr>
          <p:cNvPr id="13" name="TextBox 12">
            <a:extLst>
              <a:ext uri="{FF2B5EF4-FFF2-40B4-BE49-F238E27FC236}">
                <a16:creationId xmlns:a16="http://schemas.microsoft.com/office/drawing/2014/main" id="{4A6AC7FB-0A46-4B59-730F-7547D88D40C3}"/>
              </a:ext>
            </a:extLst>
          </p:cNvPr>
          <p:cNvSpPr txBox="1"/>
          <p:nvPr/>
        </p:nvSpPr>
        <p:spPr>
          <a:xfrm>
            <a:off x="4238179" y="-22357"/>
            <a:ext cx="3715636"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Approach</a:t>
            </a:r>
          </a:p>
        </p:txBody>
      </p:sp>
      <p:sp>
        <p:nvSpPr>
          <p:cNvPr id="14" name="TextBox 12">
            <a:extLst>
              <a:ext uri="{FF2B5EF4-FFF2-40B4-BE49-F238E27FC236}">
                <a16:creationId xmlns:a16="http://schemas.microsoft.com/office/drawing/2014/main" id="{7740EAD4-B469-231C-D784-29EDA1CC9140}"/>
              </a:ext>
            </a:extLst>
          </p:cNvPr>
          <p:cNvSpPr txBox="1">
            <a:spLocks noMove="1" noResize="1"/>
          </p:cNvSpPr>
          <p:nvPr/>
        </p:nvSpPr>
        <p:spPr>
          <a:xfrm>
            <a:off x="5270638" y="1360636"/>
            <a:ext cx="1510442"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dirty="0">
                <a:solidFill>
                  <a:srgbClr val="9F23FE">
                    <a:alpha val="60000"/>
                  </a:srgbClr>
                </a:solidFill>
                <a:uFillTx/>
                <a:latin typeface="Calibri"/>
              </a:rPr>
              <a:t>Accuracy</a:t>
            </a:r>
          </a:p>
        </p:txBody>
      </p:sp>
      <p:sp>
        <p:nvSpPr>
          <p:cNvPr id="15" name="Flowchart: Connector 9">
            <a:extLst>
              <a:ext uri="{FF2B5EF4-FFF2-40B4-BE49-F238E27FC236}">
                <a16:creationId xmlns:a16="http://schemas.microsoft.com/office/drawing/2014/main" id="{89E7A65D-276C-E647-0FE2-A76F03C323B1}"/>
              </a:ext>
            </a:extLst>
          </p:cNvPr>
          <p:cNvSpPr>
            <a:spLocks noMove="1" noResize="1"/>
          </p:cNvSpPr>
          <p:nvPr/>
        </p:nvSpPr>
        <p:spPr>
          <a:xfrm>
            <a:off x="894237" y="2650296"/>
            <a:ext cx="143158" cy="143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DBBBEC"/>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6" name="Flowchart: Connector 10">
            <a:extLst>
              <a:ext uri="{FF2B5EF4-FFF2-40B4-BE49-F238E27FC236}">
                <a16:creationId xmlns:a16="http://schemas.microsoft.com/office/drawing/2014/main" id="{32DA6E9C-653F-B06D-B3AA-CD6AB4BF4524}"/>
              </a:ext>
            </a:extLst>
          </p:cNvPr>
          <p:cNvSpPr>
            <a:spLocks noMove="1" noResize="1"/>
          </p:cNvSpPr>
          <p:nvPr/>
        </p:nvSpPr>
        <p:spPr>
          <a:xfrm>
            <a:off x="4232336" y="2653844"/>
            <a:ext cx="143158" cy="143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A8CCE1"/>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7" name="Flowchart: Connector 11">
            <a:extLst>
              <a:ext uri="{FF2B5EF4-FFF2-40B4-BE49-F238E27FC236}">
                <a16:creationId xmlns:a16="http://schemas.microsoft.com/office/drawing/2014/main" id="{9B3E8C7E-D470-9067-6085-9E213668BDBB}"/>
              </a:ext>
            </a:extLst>
          </p:cNvPr>
          <p:cNvSpPr>
            <a:spLocks noMove="1" noResize="1"/>
          </p:cNvSpPr>
          <p:nvPr/>
        </p:nvSpPr>
        <p:spPr>
          <a:xfrm>
            <a:off x="7570436" y="2657401"/>
            <a:ext cx="143158" cy="143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4C4C85"/>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8" name="Flowchart: Connector 12">
            <a:extLst>
              <a:ext uri="{FF2B5EF4-FFF2-40B4-BE49-F238E27FC236}">
                <a16:creationId xmlns:a16="http://schemas.microsoft.com/office/drawing/2014/main" id="{71800699-D687-B63C-0648-CB8DA686F0C4}"/>
              </a:ext>
            </a:extLst>
          </p:cNvPr>
          <p:cNvSpPr>
            <a:spLocks noMove="1" noResize="1"/>
          </p:cNvSpPr>
          <p:nvPr/>
        </p:nvSpPr>
        <p:spPr>
          <a:xfrm>
            <a:off x="10908535" y="2660949"/>
            <a:ext cx="143158" cy="143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8DD4CC"/>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9" name="TextBox 15">
            <a:extLst>
              <a:ext uri="{FF2B5EF4-FFF2-40B4-BE49-F238E27FC236}">
                <a16:creationId xmlns:a16="http://schemas.microsoft.com/office/drawing/2014/main" id="{71B4C799-5F89-431D-1E97-E96E9B3D39D5}"/>
              </a:ext>
            </a:extLst>
          </p:cNvPr>
          <p:cNvSpPr txBox="1">
            <a:spLocks noMove="1" noResize="1"/>
          </p:cNvSpPr>
          <p:nvPr/>
        </p:nvSpPr>
        <p:spPr>
          <a:xfrm>
            <a:off x="534037" y="1864827"/>
            <a:ext cx="1498866" cy="60016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dirty="0">
                <a:solidFill>
                  <a:srgbClr val="000000"/>
                </a:solidFill>
                <a:uFillTx/>
                <a:latin typeface="Calibri"/>
              </a:rPr>
              <a:t>Train different model architectures for both BP and FF</a:t>
            </a:r>
          </a:p>
        </p:txBody>
      </p:sp>
      <p:sp>
        <p:nvSpPr>
          <p:cNvPr id="20" name="TextBox 16">
            <a:extLst>
              <a:ext uri="{FF2B5EF4-FFF2-40B4-BE49-F238E27FC236}">
                <a16:creationId xmlns:a16="http://schemas.microsoft.com/office/drawing/2014/main" id="{35CF468D-AABC-BD80-EB3F-D05BD7DEC901}"/>
              </a:ext>
            </a:extLst>
          </p:cNvPr>
          <p:cNvSpPr txBox="1">
            <a:spLocks noMove="1" noResize="1"/>
          </p:cNvSpPr>
          <p:nvPr/>
        </p:nvSpPr>
        <p:spPr>
          <a:xfrm>
            <a:off x="3912708" y="1861178"/>
            <a:ext cx="1498866" cy="60016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Compare the results on training and validation set</a:t>
            </a:r>
          </a:p>
        </p:txBody>
      </p:sp>
      <p:sp>
        <p:nvSpPr>
          <p:cNvPr id="21" name="TextBox 17">
            <a:extLst>
              <a:ext uri="{FF2B5EF4-FFF2-40B4-BE49-F238E27FC236}">
                <a16:creationId xmlns:a16="http://schemas.microsoft.com/office/drawing/2014/main" id="{4AAF7EE3-49F6-71FE-1475-2FE4BC526B0A}"/>
              </a:ext>
            </a:extLst>
          </p:cNvPr>
          <p:cNvSpPr txBox="1">
            <a:spLocks noMove="1" noResize="1"/>
          </p:cNvSpPr>
          <p:nvPr/>
        </p:nvSpPr>
        <p:spPr>
          <a:xfrm>
            <a:off x="7199830" y="2039249"/>
            <a:ext cx="1498866"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Retrain the best model </a:t>
            </a:r>
          </a:p>
        </p:txBody>
      </p:sp>
      <p:sp>
        <p:nvSpPr>
          <p:cNvPr id="22" name="TextBox 18">
            <a:extLst>
              <a:ext uri="{FF2B5EF4-FFF2-40B4-BE49-F238E27FC236}">
                <a16:creationId xmlns:a16="http://schemas.microsoft.com/office/drawing/2014/main" id="{58FA14F7-28B6-E94A-0587-4FFFA88F6921}"/>
              </a:ext>
            </a:extLst>
          </p:cNvPr>
          <p:cNvSpPr txBox="1">
            <a:spLocks noMove="1" noResize="1"/>
          </p:cNvSpPr>
          <p:nvPr/>
        </p:nvSpPr>
        <p:spPr>
          <a:xfrm>
            <a:off x="10583311" y="1903040"/>
            <a:ext cx="1498866"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Compare test set results of FF and BP</a:t>
            </a:r>
          </a:p>
        </p:txBody>
      </p:sp>
      <p:cxnSp>
        <p:nvCxnSpPr>
          <p:cNvPr id="23" name="Straight Arrow Connector 25">
            <a:extLst>
              <a:ext uri="{FF2B5EF4-FFF2-40B4-BE49-F238E27FC236}">
                <a16:creationId xmlns:a16="http://schemas.microsoft.com/office/drawing/2014/main" id="{E1FB77E9-7B5D-F2D9-B5CE-20606D396E6D}"/>
              </a:ext>
            </a:extLst>
          </p:cNvPr>
          <p:cNvCxnSpPr>
            <a:cxnSpLocks noMove="1" noResize="1"/>
          </p:cNvCxnSpPr>
          <p:nvPr/>
        </p:nvCxnSpPr>
        <p:spPr>
          <a:xfrm>
            <a:off x="894237" y="2941158"/>
            <a:ext cx="10085878" cy="0"/>
          </a:xfrm>
          <a:prstGeom prst="straightConnector1">
            <a:avLst/>
          </a:prstGeom>
          <a:noFill/>
          <a:ln w="28575" cap="flat">
            <a:solidFill>
              <a:srgbClr val="A7CCE3">
                <a:alpha val="37000"/>
              </a:srgbClr>
            </a:solidFill>
            <a:prstDash val="solid"/>
            <a:miter/>
            <a:tailEnd type="arrow"/>
          </a:ln>
        </p:spPr>
      </p:cxnSp>
      <p:sp>
        <p:nvSpPr>
          <p:cNvPr id="24" name="Speech Bubble: Rectangle with Corners Rounded 27">
            <a:extLst>
              <a:ext uri="{FF2B5EF4-FFF2-40B4-BE49-F238E27FC236}">
                <a16:creationId xmlns:a16="http://schemas.microsoft.com/office/drawing/2014/main" id="{26C6365D-AFB7-F43E-6F83-810851CA8B90}"/>
              </a:ext>
            </a:extLst>
          </p:cNvPr>
          <p:cNvSpPr>
            <a:spLocks noMove="1" noResize="1"/>
          </p:cNvSpPr>
          <p:nvPr/>
        </p:nvSpPr>
        <p:spPr>
          <a:xfrm>
            <a:off x="534037" y="4393399"/>
            <a:ext cx="1588056" cy="600166"/>
          </a:xfrm>
          <a:custGeom>
            <a:avLst>
              <a:gd name="f0" fmla="val 6300"/>
              <a:gd name="f1" fmla="val 24300"/>
            </a:avLst>
            <a:gdLst>
              <a:gd name="f2" fmla="val 10800000"/>
              <a:gd name="f3" fmla="val 5400000"/>
              <a:gd name="f4" fmla="val 16200000"/>
              <a:gd name="f5" fmla="val 180"/>
              <a:gd name="f6" fmla="val w"/>
              <a:gd name="f7" fmla="val h"/>
              <a:gd name="f8" fmla="val 0"/>
              <a:gd name="f9" fmla="val 21600"/>
              <a:gd name="f10" fmla="+- 0 0 1"/>
              <a:gd name="f11" fmla="val 2147483647"/>
              <a:gd name="f12" fmla="val 3590"/>
              <a:gd name="f13" fmla="val 8970"/>
              <a:gd name="f14" fmla="val 12630"/>
              <a:gd name="f15" fmla="val 18010"/>
              <a:gd name="f16" fmla="val -2147483647"/>
              <a:gd name="f17" fmla="+- 0 0 180"/>
              <a:gd name="f18" fmla="*/ f6 1 21600"/>
              <a:gd name="f19" fmla="*/ f7 1 21600"/>
              <a:gd name="f20" fmla="val f8"/>
              <a:gd name="f21" fmla="val f9"/>
              <a:gd name="f22" fmla="+- 0 0 f12"/>
              <a:gd name="f23" fmla="+- 3590 0 f8"/>
              <a:gd name="f24" fmla="+- 0 0 f3"/>
              <a:gd name="f25" fmla="+- 21600 0 f15"/>
              <a:gd name="f26" fmla="+- 18010 0 f9"/>
              <a:gd name="f27" fmla="pin -2147483647 f0 2147483647"/>
              <a:gd name="f28" fmla="pin -2147483647 f1 2147483647"/>
              <a:gd name="f29" fmla="*/ f17 f2 1"/>
              <a:gd name="f30" fmla="+- f21 0 f20"/>
              <a:gd name="f31" fmla="val f27"/>
              <a:gd name="f32" fmla="val f28"/>
              <a:gd name="f33" fmla="abs f22"/>
              <a:gd name="f34" fmla="abs f23"/>
              <a:gd name="f35" fmla="?: f22 f24 f3"/>
              <a:gd name="f36" fmla="?: f22 f3 f24"/>
              <a:gd name="f37" fmla="?: f22 f4 f3"/>
              <a:gd name="f38" fmla="?: f22 f3 f4"/>
              <a:gd name="f39" fmla="abs f25"/>
              <a:gd name="f40" fmla="?: f23 f24 f3"/>
              <a:gd name="f41" fmla="?: f23 f3 f24"/>
              <a:gd name="f42" fmla="?: f25 0 f2"/>
              <a:gd name="f43" fmla="?: f25 f2 0"/>
              <a:gd name="f44" fmla="abs f26"/>
              <a:gd name="f45" fmla="?: f25 f24 f3"/>
              <a:gd name="f46" fmla="?: f25 f3 f24"/>
              <a:gd name="f47" fmla="?: f25 f4 f3"/>
              <a:gd name="f48" fmla="?: f25 f3 f4"/>
              <a:gd name="f49" fmla="?: f26 f24 f3"/>
              <a:gd name="f50" fmla="?: f26 f3 f24"/>
              <a:gd name="f51" fmla="?: f22 0 f2"/>
              <a:gd name="f52" fmla="?: f22 f2 0"/>
              <a:gd name="f53" fmla="*/ f27 f18 1"/>
              <a:gd name="f54" fmla="*/ f28 f19 1"/>
              <a:gd name="f55" fmla="*/ f29 1 f5"/>
              <a:gd name="f56" fmla="*/ f30 1 21600"/>
              <a:gd name="f57" fmla="+- f31 0 10800"/>
              <a:gd name="f58" fmla="+- f32 0 10800"/>
              <a:gd name="f59" fmla="+- f32 0 21600"/>
              <a:gd name="f60" fmla="+- f31 0 21600"/>
              <a:gd name="f61" fmla="?: f22 f38 f37"/>
              <a:gd name="f62" fmla="?: f22 f37 f38"/>
              <a:gd name="f63" fmla="?: f23 f36 f35"/>
              <a:gd name="f64" fmla="?: f23 f43 f42"/>
              <a:gd name="f65" fmla="?: f23 f42 f43"/>
              <a:gd name="f66" fmla="?: f25 f40 f41"/>
              <a:gd name="f67" fmla="?: f25 f48 f47"/>
              <a:gd name="f68" fmla="?: f25 f47 f48"/>
              <a:gd name="f69" fmla="?: f26 f46 f45"/>
              <a:gd name="f70" fmla="?: f26 f52 f51"/>
              <a:gd name="f71" fmla="?: f26 f51 f52"/>
              <a:gd name="f72" fmla="?: f22 f49 f50"/>
              <a:gd name="f73" fmla="*/ f31 f18 1"/>
              <a:gd name="f74" fmla="*/ f32 f19 1"/>
              <a:gd name="f75" fmla="+- f55 0 f3"/>
              <a:gd name="f76" fmla="*/ 800 f56 1"/>
              <a:gd name="f77" fmla="*/ 20800 f56 1"/>
              <a:gd name="f78" fmla="abs f57"/>
              <a:gd name="f79" fmla="abs f58"/>
              <a:gd name="f80" fmla="?: f23 f62 f61"/>
              <a:gd name="f81" fmla="?: f25 f64 f65"/>
              <a:gd name="f82" fmla="?: f26 f68 f67"/>
              <a:gd name="f83" fmla="?: f22 f70 f71"/>
              <a:gd name="f84" fmla="+- f78 0 f79"/>
              <a:gd name="f85" fmla="+- f79 0 f78"/>
              <a:gd name="f86" fmla="*/ f76 1 f56"/>
              <a:gd name="f87" fmla="*/ f77 1 f56"/>
              <a:gd name="f88" fmla="?: f58 f10 f84"/>
              <a:gd name="f89" fmla="?: f58 f84 f10"/>
              <a:gd name="f90" fmla="?: f57 f10 f85"/>
              <a:gd name="f91" fmla="?: f57 f85 f10"/>
              <a:gd name="f92" fmla="*/ f86 f18 1"/>
              <a:gd name="f93" fmla="*/ f87 f18 1"/>
              <a:gd name="f94" fmla="*/ f87 f19 1"/>
              <a:gd name="f95" fmla="*/ f86 f19 1"/>
              <a:gd name="f96" fmla="?: f31 f10 f88"/>
              <a:gd name="f97" fmla="?: f31 f10 f89"/>
              <a:gd name="f98" fmla="?: f59 f90 f10"/>
              <a:gd name="f99" fmla="?: f59 f91 f10"/>
              <a:gd name="f100" fmla="?: f60 f89 f10"/>
              <a:gd name="f101" fmla="?: f60 f88 f10"/>
              <a:gd name="f102" fmla="?: f32 f10 f91"/>
              <a:gd name="f103" fmla="?: f32 f10 f90"/>
              <a:gd name="f104" fmla="?: f96 f31 0"/>
              <a:gd name="f105" fmla="?: f96 f32 6280"/>
              <a:gd name="f106" fmla="?: f97 f31 0"/>
              <a:gd name="f107" fmla="?: f97 f32 15320"/>
              <a:gd name="f108" fmla="?: f98 f31 6280"/>
              <a:gd name="f109" fmla="?: f98 f32 21600"/>
              <a:gd name="f110" fmla="?: f99 f31 15320"/>
              <a:gd name="f111" fmla="?: f99 f32 21600"/>
              <a:gd name="f112" fmla="?: f100 f31 21600"/>
              <a:gd name="f113" fmla="?: f100 f32 15320"/>
              <a:gd name="f114" fmla="?: f101 f31 21600"/>
              <a:gd name="f115" fmla="?: f101 f32 6280"/>
              <a:gd name="f116" fmla="?: f102 f31 15320"/>
              <a:gd name="f117" fmla="?: f102 f32 0"/>
              <a:gd name="f118" fmla="?: f103 f31 6280"/>
              <a:gd name="f119" fmla="?: f103 f32 0"/>
            </a:gdLst>
            <a:ahLst>
              <a:ahXY gdRefX="f0" minX="f16" maxX="f11" gdRefY="f1" minY="f16" maxY="f11">
                <a:pos x="f53" y="f54"/>
              </a:ahXY>
            </a:ahLst>
            <a:cxnLst>
              <a:cxn ang="3cd4">
                <a:pos x="hc" y="t"/>
              </a:cxn>
              <a:cxn ang="0">
                <a:pos x="r" y="vc"/>
              </a:cxn>
              <a:cxn ang="cd4">
                <a:pos x="hc" y="b"/>
              </a:cxn>
              <a:cxn ang="cd2">
                <a:pos x="l" y="vc"/>
              </a:cxn>
              <a:cxn ang="f75">
                <a:pos x="f73" y="f74"/>
              </a:cxn>
            </a:cxnLst>
            <a:rect l="f92" t="f95" r="f93" b="f94"/>
            <a:pathLst>
              <a:path w="21600" h="21600">
                <a:moveTo>
                  <a:pt x="f12" y="f8"/>
                </a:moveTo>
                <a:arcTo wR="f33" hR="f34" stAng="f80" swAng="f63"/>
                <a:lnTo>
                  <a:pt x="f104" y="f105"/>
                </a:lnTo>
                <a:lnTo>
                  <a:pt x="f8" y="f13"/>
                </a:lnTo>
                <a:lnTo>
                  <a:pt x="f8" y="f14"/>
                </a:lnTo>
                <a:lnTo>
                  <a:pt x="f106" y="f107"/>
                </a:lnTo>
                <a:lnTo>
                  <a:pt x="f8" y="f15"/>
                </a:lnTo>
                <a:arcTo wR="f34" hR="f39" stAng="f81" swAng="f66"/>
                <a:lnTo>
                  <a:pt x="f108" y="f109"/>
                </a:lnTo>
                <a:lnTo>
                  <a:pt x="f13" y="f9"/>
                </a:lnTo>
                <a:lnTo>
                  <a:pt x="f14" y="f9"/>
                </a:lnTo>
                <a:lnTo>
                  <a:pt x="f110" y="f111"/>
                </a:lnTo>
                <a:lnTo>
                  <a:pt x="f15" y="f9"/>
                </a:lnTo>
                <a:arcTo wR="f39" hR="f44" stAng="f82" swAng="f69"/>
                <a:lnTo>
                  <a:pt x="f112" y="f113"/>
                </a:lnTo>
                <a:lnTo>
                  <a:pt x="f9" y="f14"/>
                </a:lnTo>
                <a:lnTo>
                  <a:pt x="f9" y="f13"/>
                </a:lnTo>
                <a:lnTo>
                  <a:pt x="f114" y="f115"/>
                </a:lnTo>
                <a:lnTo>
                  <a:pt x="f9" y="f12"/>
                </a:lnTo>
                <a:arcTo wR="f44" hR="f33" stAng="f83" swAng="f72"/>
                <a:lnTo>
                  <a:pt x="f116" y="f117"/>
                </a:lnTo>
                <a:lnTo>
                  <a:pt x="f14" y="f8"/>
                </a:lnTo>
                <a:lnTo>
                  <a:pt x="f13" y="f8"/>
                </a:lnTo>
                <a:lnTo>
                  <a:pt x="f118" y="f119"/>
                </a:lnTo>
                <a:close/>
              </a:path>
            </a:pathLst>
          </a:custGeom>
          <a:solidFill>
            <a:srgbClr val="A9CCE2">
              <a:alpha val="54000"/>
            </a:srgbClr>
          </a:solidFill>
          <a:ln cap="flat">
            <a:noFill/>
            <a:prstDash val="solid"/>
          </a:ln>
          <a:effectLst>
            <a:outerShdw dist="38103" dir="108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5" name="Speech Bubble: Rectangle with Corners Rounded 28">
            <a:extLst>
              <a:ext uri="{FF2B5EF4-FFF2-40B4-BE49-F238E27FC236}">
                <a16:creationId xmlns:a16="http://schemas.microsoft.com/office/drawing/2014/main" id="{950E5998-1F5F-45B6-EE73-1EBFE0F17E0E}"/>
              </a:ext>
            </a:extLst>
          </p:cNvPr>
          <p:cNvSpPr>
            <a:spLocks noMove="1" noResize="1"/>
          </p:cNvSpPr>
          <p:nvPr/>
        </p:nvSpPr>
        <p:spPr>
          <a:xfrm>
            <a:off x="5661105" y="4393399"/>
            <a:ext cx="1588056" cy="600166"/>
          </a:xfrm>
          <a:custGeom>
            <a:avLst>
              <a:gd name="f0" fmla="val 6300"/>
              <a:gd name="f1" fmla="val 24300"/>
            </a:avLst>
            <a:gdLst>
              <a:gd name="f2" fmla="val 10800000"/>
              <a:gd name="f3" fmla="val 5400000"/>
              <a:gd name="f4" fmla="val 16200000"/>
              <a:gd name="f5" fmla="val 180"/>
              <a:gd name="f6" fmla="val w"/>
              <a:gd name="f7" fmla="val h"/>
              <a:gd name="f8" fmla="val 0"/>
              <a:gd name="f9" fmla="val 21600"/>
              <a:gd name="f10" fmla="+- 0 0 1"/>
              <a:gd name="f11" fmla="val 2147483647"/>
              <a:gd name="f12" fmla="val 3590"/>
              <a:gd name="f13" fmla="val 8970"/>
              <a:gd name="f14" fmla="val 12630"/>
              <a:gd name="f15" fmla="val 18010"/>
              <a:gd name="f16" fmla="val -2147483647"/>
              <a:gd name="f17" fmla="+- 0 0 180"/>
              <a:gd name="f18" fmla="*/ f6 1 21600"/>
              <a:gd name="f19" fmla="*/ f7 1 21600"/>
              <a:gd name="f20" fmla="val f8"/>
              <a:gd name="f21" fmla="val f9"/>
              <a:gd name="f22" fmla="+- 0 0 f12"/>
              <a:gd name="f23" fmla="+- 3590 0 f8"/>
              <a:gd name="f24" fmla="+- 0 0 f3"/>
              <a:gd name="f25" fmla="+- 21600 0 f15"/>
              <a:gd name="f26" fmla="+- 18010 0 f9"/>
              <a:gd name="f27" fmla="pin -2147483647 f0 2147483647"/>
              <a:gd name="f28" fmla="pin -2147483647 f1 2147483647"/>
              <a:gd name="f29" fmla="*/ f17 f2 1"/>
              <a:gd name="f30" fmla="+- f21 0 f20"/>
              <a:gd name="f31" fmla="val f27"/>
              <a:gd name="f32" fmla="val f28"/>
              <a:gd name="f33" fmla="abs f22"/>
              <a:gd name="f34" fmla="abs f23"/>
              <a:gd name="f35" fmla="?: f22 f24 f3"/>
              <a:gd name="f36" fmla="?: f22 f3 f24"/>
              <a:gd name="f37" fmla="?: f22 f4 f3"/>
              <a:gd name="f38" fmla="?: f22 f3 f4"/>
              <a:gd name="f39" fmla="abs f25"/>
              <a:gd name="f40" fmla="?: f23 f24 f3"/>
              <a:gd name="f41" fmla="?: f23 f3 f24"/>
              <a:gd name="f42" fmla="?: f25 0 f2"/>
              <a:gd name="f43" fmla="?: f25 f2 0"/>
              <a:gd name="f44" fmla="abs f26"/>
              <a:gd name="f45" fmla="?: f25 f24 f3"/>
              <a:gd name="f46" fmla="?: f25 f3 f24"/>
              <a:gd name="f47" fmla="?: f25 f4 f3"/>
              <a:gd name="f48" fmla="?: f25 f3 f4"/>
              <a:gd name="f49" fmla="?: f26 f24 f3"/>
              <a:gd name="f50" fmla="?: f26 f3 f24"/>
              <a:gd name="f51" fmla="?: f22 0 f2"/>
              <a:gd name="f52" fmla="?: f22 f2 0"/>
              <a:gd name="f53" fmla="*/ f27 f18 1"/>
              <a:gd name="f54" fmla="*/ f28 f19 1"/>
              <a:gd name="f55" fmla="*/ f29 1 f5"/>
              <a:gd name="f56" fmla="*/ f30 1 21600"/>
              <a:gd name="f57" fmla="+- f31 0 10800"/>
              <a:gd name="f58" fmla="+- f32 0 10800"/>
              <a:gd name="f59" fmla="+- f32 0 21600"/>
              <a:gd name="f60" fmla="+- f31 0 21600"/>
              <a:gd name="f61" fmla="?: f22 f38 f37"/>
              <a:gd name="f62" fmla="?: f22 f37 f38"/>
              <a:gd name="f63" fmla="?: f23 f36 f35"/>
              <a:gd name="f64" fmla="?: f23 f43 f42"/>
              <a:gd name="f65" fmla="?: f23 f42 f43"/>
              <a:gd name="f66" fmla="?: f25 f40 f41"/>
              <a:gd name="f67" fmla="?: f25 f48 f47"/>
              <a:gd name="f68" fmla="?: f25 f47 f48"/>
              <a:gd name="f69" fmla="?: f26 f46 f45"/>
              <a:gd name="f70" fmla="?: f26 f52 f51"/>
              <a:gd name="f71" fmla="?: f26 f51 f52"/>
              <a:gd name="f72" fmla="?: f22 f49 f50"/>
              <a:gd name="f73" fmla="*/ f31 f18 1"/>
              <a:gd name="f74" fmla="*/ f32 f19 1"/>
              <a:gd name="f75" fmla="+- f55 0 f3"/>
              <a:gd name="f76" fmla="*/ 800 f56 1"/>
              <a:gd name="f77" fmla="*/ 20800 f56 1"/>
              <a:gd name="f78" fmla="abs f57"/>
              <a:gd name="f79" fmla="abs f58"/>
              <a:gd name="f80" fmla="?: f23 f62 f61"/>
              <a:gd name="f81" fmla="?: f25 f64 f65"/>
              <a:gd name="f82" fmla="?: f26 f68 f67"/>
              <a:gd name="f83" fmla="?: f22 f70 f71"/>
              <a:gd name="f84" fmla="+- f78 0 f79"/>
              <a:gd name="f85" fmla="+- f79 0 f78"/>
              <a:gd name="f86" fmla="*/ f76 1 f56"/>
              <a:gd name="f87" fmla="*/ f77 1 f56"/>
              <a:gd name="f88" fmla="?: f58 f10 f84"/>
              <a:gd name="f89" fmla="?: f58 f84 f10"/>
              <a:gd name="f90" fmla="?: f57 f10 f85"/>
              <a:gd name="f91" fmla="?: f57 f85 f10"/>
              <a:gd name="f92" fmla="*/ f86 f18 1"/>
              <a:gd name="f93" fmla="*/ f87 f18 1"/>
              <a:gd name="f94" fmla="*/ f87 f19 1"/>
              <a:gd name="f95" fmla="*/ f86 f19 1"/>
              <a:gd name="f96" fmla="?: f31 f10 f88"/>
              <a:gd name="f97" fmla="?: f31 f10 f89"/>
              <a:gd name="f98" fmla="?: f59 f90 f10"/>
              <a:gd name="f99" fmla="?: f59 f91 f10"/>
              <a:gd name="f100" fmla="?: f60 f89 f10"/>
              <a:gd name="f101" fmla="?: f60 f88 f10"/>
              <a:gd name="f102" fmla="?: f32 f10 f91"/>
              <a:gd name="f103" fmla="?: f32 f10 f90"/>
              <a:gd name="f104" fmla="?: f96 f31 0"/>
              <a:gd name="f105" fmla="?: f96 f32 6280"/>
              <a:gd name="f106" fmla="?: f97 f31 0"/>
              <a:gd name="f107" fmla="?: f97 f32 15320"/>
              <a:gd name="f108" fmla="?: f98 f31 6280"/>
              <a:gd name="f109" fmla="?: f98 f32 21600"/>
              <a:gd name="f110" fmla="?: f99 f31 15320"/>
              <a:gd name="f111" fmla="?: f99 f32 21600"/>
              <a:gd name="f112" fmla="?: f100 f31 21600"/>
              <a:gd name="f113" fmla="?: f100 f32 15320"/>
              <a:gd name="f114" fmla="?: f101 f31 21600"/>
              <a:gd name="f115" fmla="?: f101 f32 6280"/>
              <a:gd name="f116" fmla="?: f102 f31 15320"/>
              <a:gd name="f117" fmla="?: f102 f32 0"/>
              <a:gd name="f118" fmla="?: f103 f31 6280"/>
              <a:gd name="f119" fmla="?: f103 f32 0"/>
            </a:gdLst>
            <a:ahLst>
              <a:ahXY gdRefX="f0" minX="f16" maxX="f11" gdRefY="f1" minY="f16" maxY="f11">
                <a:pos x="f53" y="f54"/>
              </a:ahXY>
            </a:ahLst>
            <a:cxnLst>
              <a:cxn ang="3cd4">
                <a:pos x="hc" y="t"/>
              </a:cxn>
              <a:cxn ang="0">
                <a:pos x="r" y="vc"/>
              </a:cxn>
              <a:cxn ang="cd4">
                <a:pos x="hc" y="b"/>
              </a:cxn>
              <a:cxn ang="cd2">
                <a:pos x="l" y="vc"/>
              </a:cxn>
              <a:cxn ang="f75">
                <a:pos x="f73" y="f74"/>
              </a:cxn>
            </a:cxnLst>
            <a:rect l="f92" t="f95" r="f93" b="f94"/>
            <a:pathLst>
              <a:path w="21600" h="21600">
                <a:moveTo>
                  <a:pt x="f12" y="f8"/>
                </a:moveTo>
                <a:arcTo wR="f33" hR="f34" stAng="f80" swAng="f63"/>
                <a:lnTo>
                  <a:pt x="f104" y="f105"/>
                </a:lnTo>
                <a:lnTo>
                  <a:pt x="f8" y="f13"/>
                </a:lnTo>
                <a:lnTo>
                  <a:pt x="f8" y="f14"/>
                </a:lnTo>
                <a:lnTo>
                  <a:pt x="f106" y="f107"/>
                </a:lnTo>
                <a:lnTo>
                  <a:pt x="f8" y="f15"/>
                </a:lnTo>
                <a:arcTo wR="f34" hR="f39" stAng="f81" swAng="f66"/>
                <a:lnTo>
                  <a:pt x="f108" y="f109"/>
                </a:lnTo>
                <a:lnTo>
                  <a:pt x="f13" y="f9"/>
                </a:lnTo>
                <a:lnTo>
                  <a:pt x="f14" y="f9"/>
                </a:lnTo>
                <a:lnTo>
                  <a:pt x="f110" y="f111"/>
                </a:lnTo>
                <a:lnTo>
                  <a:pt x="f15" y="f9"/>
                </a:lnTo>
                <a:arcTo wR="f39" hR="f44" stAng="f82" swAng="f69"/>
                <a:lnTo>
                  <a:pt x="f112" y="f113"/>
                </a:lnTo>
                <a:lnTo>
                  <a:pt x="f9" y="f14"/>
                </a:lnTo>
                <a:lnTo>
                  <a:pt x="f9" y="f13"/>
                </a:lnTo>
                <a:lnTo>
                  <a:pt x="f114" y="f115"/>
                </a:lnTo>
                <a:lnTo>
                  <a:pt x="f9" y="f12"/>
                </a:lnTo>
                <a:arcTo wR="f44" hR="f33" stAng="f83" swAng="f72"/>
                <a:lnTo>
                  <a:pt x="f116" y="f117"/>
                </a:lnTo>
                <a:lnTo>
                  <a:pt x="f14" y="f8"/>
                </a:lnTo>
                <a:lnTo>
                  <a:pt x="f13" y="f8"/>
                </a:lnTo>
                <a:lnTo>
                  <a:pt x="f118" y="f119"/>
                </a:lnTo>
                <a:close/>
              </a:path>
            </a:pathLst>
          </a:custGeom>
          <a:solidFill>
            <a:srgbClr val="A9CCE2">
              <a:alpha val="54000"/>
            </a:srgbClr>
          </a:solidFill>
          <a:ln cap="flat">
            <a:noFill/>
            <a:prstDash val="solid"/>
          </a:ln>
          <a:effectLst>
            <a:outerShdw dist="38103" dir="108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6" name="Speech Bubble: Rectangle with Corners Rounded 30">
            <a:extLst>
              <a:ext uri="{FF2B5EF4-FFF2-40B4-BE49-F238E27FC236}">
                <a16:creationId xmlns:a16="http://schemas.microsoft.com/office/drawing/2014/main" id="{321DD687-8C1F-C423-B517-1F5F3DFEA1A3}"/>
              </a:ext>
            </a:extLst>
          </p:cNvPr>
          <p:cNvSpPr>
            <a:spLocks noMove="1" noResize="1"/>
          </p:cNvSpPr>
          <p:nvPr/>
        </p:nvSpPr>
        <p:spPr>
          <a:xfrm>
            <a:off x="10465271" y="4406566"/>
            <a:ext cx="1588056" cy="600166"/>
          </a:xfrm>
          <a:custGeom>
            <a:avLst>
              <a:gd name="f0" fmla="val 6300"/>
              <a:gd name="f1" fmla="val 24300"/>
            </a:avLst>
            <a:gdLst>
              <a:gd name="f2" fmla="val 10800000"/>
              <a:gd name="f3" fmla="val 5400000"/>
              <a:gd name="f4" fmla="val 16200000"/>
              <a:gd name="f5" fmla="val 180"/>
              <a:gd name="f6" fmla="val w"/>
              <a:gd name="f7" fmla="val h"/>
              <a:gd name="f8" fmla="val 0"/>
              <a:gd name="f9" fmla="val 21600"/>
              <a:gd name="f10" fmla="+- 0 0 1"/>
              <a:gd name="f11" fmla="val 2147483647"/>
              <a:gd name="f12" fmla="val 3590"/>
              <a:gd name="f13" fmla="val 8970"/>
              <a:gd name="f14" fmla="val 12630"/>
              <a:gd name="f15" fmla="val 18010"/>
              <a:gd name="f16" fmla="val -2147483647"/>
              <a:gd name="f17" fmla="+- 0 0 180"/>
              <a:gd name="f18" fmla="*/ f6 1 21600"/>
              <a:gd name="f19" fmla="*/ f7 1 21600"/>
              <a:gd name="f20" fmla="val f8"/>
              <a:gd name="f21" fmla="val f9"/>
              <a:gd name="f22" fmla="+- 0 0 f12"/>
              <a:gd name="f23" fmla="+- 3590 0 f8"/>
              <a:gd name="f24" fmla="+- 0 0 f3"/>
              <a:gd name="f25" fmla="+- 21600 0 f15"/>
              <a:gd name="f26" fmla="+- 18010 0 f9"/>
              <a:gd name="f27" fmla="pin -2147483647 f0 2147483647"/>
              <a:gd name="f28" fmla="pin -2147483647 f1 2147483647"/>
              <a:gd name="f29" fmla="*/ f17 f2 1"/>
              <a:gd name="f30" fmla="+- f21 0 f20"/>
              <a:gd name="f31" fmla="val f27"/>
              <a:gd name="f32" fmla="val f28"/>
              <a:gd name="f33" fmla="abs f22"/>
              <a:gd name="f34" fmla="abs f23"/>
              <a:gd name="f35" fmla="?: f22 f24 f3"/>
              <a:gd name="f36" fmla="?: f22 f3 f24"/>
              <a:gd name="f37" fmla="?: f22 f4 f3"/>
              <a:gd name="f38" fmla="?: f22 f3 f4"/>
              <a:gd name="f39" fmla="abs f25"/>
              <a:gd name="f40" fmla="?: f23 f24 f3"/>
              <a:gd name="f41" fmla="?: f23 f3 f24"/>
              <a:gd name="f42" fmla="?: f25 0 f2"/>
              <a:gd name="f43" fmla="?: f25 f2 0"/>
              <a:gd name="f44" fmla="abs f26"/>
              <a:gd name="f45" fmla="?: f25 f24 f3"/>
              <a:gd name="f46" fmla="?: f25 f3 f24"/>
              <a:gd name="f47" fmla="?: f25 f4 f3"/>
              <a:gd name="f48" fmla="?: f25 f3 f4"/>
              <a:gd name="f49" fmla="?: f26 f24 f3"/>
              <a:gd name="f50" fmla="?: f26 f3 f24"/>
              <a:gd name="f51" fmla="?: f22 0 f2"/>
              <a:gd name="f52" fmla="?: f22 f2 0"/>
              <a:gd name="f53" fmla="*/ f27 f18 1"/>
              <a:gd name="f54" fmla="*/ f28 f19 1"/>
              <a:gd name="f55" fmla="*/ f29 1 f5"/>
              <a:gd name="f56" fmla="*/ f30 1 21600"/>
              <a:gd name="f57" fmla="+- f31 0 10800"/>
              <a:gd name="f58" fmla="+- f32 0 10800"/>
              <a:gd name="f59" fmla="+- f32 0 21600"/>
              <a:gd name="f60" fmla="+- f31 0 21600"/>
              <a:gd name="f61" fmla="?: f22 f38 f37"/>
              <a:gd name="f62" fmla="?: f22 f37 f38"/>
              <a:gd name="f63" fmla="?: f23 f36 f35"/>
              <a:gd name="f64" fmla="?: f23 f43 f42"/>
              <a:gd name="f65" fmla="?: f23 f42 f43"/>
              <a:gd name="f66" fmla="?: f25 f40 f41"/>
              <a:gd name="f67" fmla="?: f25 f48 f47"/>
              <a:gd name="f68" fmla="?: f25 f47 f48"/>
              <a:gd name="f69" fmla="?: f26 f46 f45"/>
              <a:gd name="f70" fmla="?: f26 f52 f51"/>
              <a:gd name="f71" fmla="?: f26 f51 f52"/>
              <a:gd name="f72" fmla="?: f22 f49 f50"/>
              <a:gd name="f73" fmla="*/ f31 f18 1"/>
              <a:gd name="f74" fmla="*/ f32 f19 1"/>
              <a:gd name="f75" fmla="+- f55 0 f3"/>
              <a:gd name="f76" fmla="*/ 800 f56 1"/>
              <a:gd name="f77" fmla="*/ 20800 f56 1"/>
              <a:gd name="f78" fmla="abs f57"/>
              <a:gd name="f79" fmla="abs f58"/>
              <a:gd name="f80" fmla="?: f23 f62 f61"/>
              <a:gd name="f81" fmla="?: f25 f64 f65"/>
              <a:gd name="f82" fmla="?: f26 f68 f67"/>
              <a:gd name="f83" fmla="?: f22 f70 f71"/>
              <a:gd name="f84" fmla="+- f78 0 f79"/>
              <a:gd name="f85" fmla="+- f79 0 f78"/>
              <a:gd name="f86" fmla="*/ f76 1 f56"/>
              <a:gd name="f87" fmla="*/ f77 1 f56"/>
              <a:gd name="f88" fmla="?: f58 f10 f84"/>
              <a:gd name="f89" fmla="?: f58 f84 f10"/>
              <a:gd name="f90" fmla="?: f57 f10 f85"/>
              <a:gd name="f91" fmla="?: f57 f85 f10"/>
              <a:gd name="f92" fmla="*/ f86 f18 1"/>
              <a:gd name="f93" fmla="*/ f87 f18 1"/>
              <a:gd name="f94" fmla="*/ f87 f19 1"/>
              <a:gd name="f95" fmla="*/ f86 f19 1"/>
              <a:gd name="f96" fmla="?: f31 f10 f88"/>
              <a:gd name="f97" fmla="?: f31 f10 f89"/>
              <a:gd name="f98" fmla="?: f59 f90 f10"/>
              <a:gd name="f99" fmla="?: f59 f91 f10"/>
              <a:gd name="f100" fmla="?: f60 f89 f10"/>
              <a:gd name="f101" fmla="?: f60 f88 f10"/>
              <a:gd name="f102" fmla="?: f32 f10 f91"/>
              <a:gd name="f103" fmla="?: f32 f10 f90"/>
              <a:gd name="f104" fmla="?: f96 f31 0"/>
              <a:gd name="f105" fmla="?: f96 f32 6280"/>
              <a:gd name="f106" fmla="?: f97 f31 0"/>
              <a:gd name="f107" fmla="?: f97 f32 15320"/>
              <a:gd name="f108" fmla="?: f98 f31 6280"/>
              <a:gd name="f109" fmla="?: f98 f32 21600"/>
              <a:gd name="f110" fmla="?: f99 f31 15320"/>
              <a:gd name="f111" fmla="?: f99 f32 21600"/>
              <a:gd name="f112" fmla="?: f100 f31 21600"/>
              <a:gd name="f113" fmla="?: f100 f32 15320"/>
              <a:gd name="f114" fmla="?: f101 f31 21600"/>
              <a:gd name="f115" fmla="?: f101 f32 6280"/>
              <a:gd name="f116" fmla="?: f102 f31 15320"/>
              <a:gd name="f117" fmla="?: f102 f32 0"/>
              <a:gd name="f118" fmla="?: f103 f31 6280"/>
              <a:gd name="f119" fmla="?: f103 f32 0"/>
            </a:gdLst>
            <a:ahLst>
              <a:ahXY gdRefX="f0" minX="f16" maxX="f11" gdRefY="f1" minY="f16" maxY="f11">
                <a:pos x="f53" y="f54"/>
              </a:ahXY>
            </a:ahLst>
            <a:cxnLst>
              <a:cxn ang="3cd4">
                <a:pos x="hc" y="t"/>
              </a:cxn>
              <a:cxn ang="0">
                <a:pos x="r" y="vc"/>
              </a:cxn>
              <a:cxn ang="cd4">
                <a:pos x="hc" y="b"/>
              </a:cxn>
              <a:cxn ang="cd2">
                <a:pos x="l" y="vc"/>
              </a:cxn>
              <a:cxn ang="f75">
                <a:pos x="f73" y="f74"/>
              </a:cxn>
            </a:cxnLst>
            <a:rect l="f92" t="f95" r="f93" b="f94"/>
            <a:pathLst>
              <a:path w="21600" h="21600">
                <a:moveTo>
                  <a:pt x="f12" y="f8"/>
                </a:moveTo>
                <a:arcTo wR="f33" hR="f34" stAng="f80" swAng="f63"/>
                <a:lnTo>
                  <a:pt x="f104" y="f105"/>
                </a:lnTo>
                <a:lnTo>
                  <a:pt x="f8" y="f13"/>
                </a:lnTo>
                <a:lnTo>
                  <a:pt x="f8" y="f14"/>
                </a:lnTo>
                <a:lnTo>
                  <a:pt x="f106" y="f107"/>
                </a:lnTo>
                <a:lnTo>
                  <a:pt x="f8" y="f15"/>
                </a:lnTo>
                <a:arcTo wR="f34" hR="f39" stAng="f81" swAng="f66"/>
                <a:lnTo>
                  <a:pt x="f108" y="f109"/>
                </a:lnTo>
                <a:lnTo>
                  <a:pt x="f13" y="f9"/>
                </a:lnTo>
                <a:lnTo>
                  <a:pt x="f14" y="f9"/>
                </a:lnTo>
                <a:lnTo>
                  <a:pt x="f110" y="f111"/>
                </a:lnTo>
                <a:lnTo>
                  <a:pt x="f15" y="f9"/>
                </a:lnTo>
                <a:arcTo wR="f39" hR="f44" stAng="f82" swAng="f69"/>
                <a:lnTo>
                  <a:pt x="f112" y="f113"/>
                </a:lnTo>
                <a:lnTo>
                  <a:pt x="f9" y="f14"/>
                </a:lnTo>
                <a:lnTo>
                  <a:pt x="f9" y="f13"/>
                </a:lnTo>
                <a:lnTo>
                  <a:pt x="f114" y="f115"/>
                </a:lnTo>
                <a:lnTo>
                  <a:pt x="f9" y="f12"/>
                </a:lnTo>
                <a:arcTo wR="f44" hR="f33" stAng="f83" swAng="f72"/>
                <a:lnTo>
                  <a:pt x="f116" y="f117"/>
                </a:lnTo>
                <a:lnTo>
                  <a:pt x="f14" y="f8"/>
                </a:lnTo>
                <a:lnTo>
                  <a:pt x="f13" y="f8"/>
                </a:lnTo>
                <a:lnTo>
                  <a:pt x="f118" y="f119"/>
                </a:lnTo>
                <a:close/>
              </a:path>
            </a:pathLst>
          </a:custGeom>
          <a:solidFill>
            <a:srgbClr val="A9CCE2">
              <a:alpha val="54000"/>
            </a:srgbClr>
          </a:solidFill>
          <a:ln cap="flat">
            <a:noFill/>
            <a:prstDash val="solid"/>
          </a:ln>
          <a:effectLst>
            <a:outerShdw dist="38103" dir="10800000" algn="tl">
              <a:srgbClr val="000000">
                <a:alpha val="4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27" name="Rectangle: Rounded Corners 31">
            <a:extLst>
              <a:ext uri="{FF2B5EF4-FFF2-40B4-BE49-F238E27FC236}">
                <a16:creationId xmlns:a16="http://schemas.microsoft.com/office/drawing/2014/main" id="{A850687B-0BB3-39FE-5041-6EE94A5076A5}"/>
              </a:ext>
            </a:extLst>
          </p:cNvPr>
          <p:cNvSpPr>
            <a:spLocks noMove="1" noResize="1"/>
          </p:cNvSpPr>
          <p:nvPr/>
        </p:nvSpPr>
        <p:spPr>
          <a:xfrm>
            <a:off x="106838" y="3935120"/>
            <a:ext cx="11978329" cy="1819994"/>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cxnSp>
        <p:nvCxnSpPr>
          <p:cNvPr id="28" name="Straight Connector 32">
            <a:extLst>
              <a:ext uri="{FF2B5EF4-FFF2-40B4-BE49-F238E27FC236}">
                <a16:creationId xmlns:a16="http://schemas.microsoft.com/office/drawing/2014/main" id="{FFC2DA5F-2047-A8CE-CDE2-71D09620DD60}"/>
              </a:ext>
            </a:extLst>
          </p:cNvPr>
          <p:cNvCxnSpPr>
            <a:cxnSpLocks noMove="1" noResize="1"/>
          </p:cNvCxnSpPr>
          <p:nvPr/>
        </p:nvCxnSpPr>
        <p:spPr>
          <a:xfrm flipV="1">
            <a:off x="965825" y="5267254"/>
            <a:ext cx="10064902" cy="10434"/>
          </a:xfrm>
          <a:prstGeom prst="straightConnector1">
            <a:avLst/>
          </a:prstGeom>
          <a:noFill/>
          <a:ln w="28575" cap="flat">
            <a:solidFill>
              <a:srgbClr val="D9BAED"/>
            </a:solidFill>
            <a:prstDash val="solid"/>
            <a:miter/>
          </a:ln>
        </p:spPr>
      </p:cxnSp>
      <p:sp>
        <p:nvSpPr>
          <p:cNvPr id="29" name="TextBox 12">
            <a:extLst>
              <a:ext uri="{FF2B5EF4-FFF2-40B4-BE49-F238E27FC236}">
                <a16:creationId xmlns:a16="http://schemas.microsoft.com/office/drawing/2014/main" id="{E1C6BEDD-A0DE-0993-2CA5-D96098F6A4B0}"/>
              </a:ext>
            </a:extLst>
          </p:cNvPr>
          <p:cNvSpPr txBox="1">
            <a:spLocks noMove="1" noResize="1"/>
          </p:cNvSpPr>
          <p:nvPr/>
        </p:nvSpPr>
        <p:spPr>
          <a:xfrm>
            <a:off x="5620469" y="3891823"/>
            <a:ext cx="951049"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dirty="0">
                <a:solidFill>
                  <a:srgbClr val="9F23FE">
                    <a:alpha val="60000"/>
                  </a:srgbClr>
                </a:solidFill>
                <a:uFillTx/>
                <a:latin typeface="Calibri"/>
              </a:rPr>
              <a:t>Time</a:t>
            </a:r>
          </a:p>
        </p:txBody>
      </p:sp>
      <p:sp>
        <p:nvSpPr>
          <p:cNvPr id="30" name="Flowchart: Connector 34">
            <a:extLst>
              <a:ext uri="{FF2B5EF4-FFF2-40B4-BE49-F238E27FC236}">
                <a16:creationId xmlns:a16="http://schemas.microsoft.com/office/drawing/2014/main" id="{CFDC99C2-3021-F473-94BA-F9381BE92608}"/>
              </a:ext>
            </a:extLst>
          </p:cNvPr>
          <p:cNvSpPr>
            <a:spLocks noMove="1" noResize="1"/>
          </p:cNvSpPr>
          <p:nvPr/>
        </p:nvSpPr>
        <p:spPr>
          <a:xfrm>
            <a:off x="894246" y="5190253"/>
            <a:ext cx="143158" cy="143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DBBBEC"/>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1" name="Flowchart: Connector 35">
            <a:extLst>
              <a:ext uri="{FF2B5EF4-FFF2-40B4-BE49-F238E27FC236}">
                <a16:creationId xmlns:a16="http://schemas.microsoft.com/office/drawing/2014/main" id="{7B899FB0-3A0A-013E-DCCD-B90B6D4D8E0A}"/>
              </a:ext>
            </a:extLst>
          </p:cNvPr>
          <p:cNvSpPr>
            <a:spLocks noMove="1" noResize="1"/>
          </p:cNvSpPr>
          <p:nvPr/>
        </p:nvSpPr>
        <p:spPr>
          <a:xfrm>
            <a:off x="6061146" y="5193801"/>
            <a:ext cx="143158" cy="143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A8CCE1"/>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2" name="Flowchart: Connector 37">
            <a:extLst>
              <a:ext uri="{FF2B5EF4-FFF2-40B4-BE49-F238E27FC236}">
                <a16:creationId xmlns:a16="http://schemas.microsoft.com/office/drawing/2014/main" id="{E91E5D3B-72CB-4EB7-7073-23C7D4E14A1B}"/>
              </a:ext>
            </a:extLst>
          </p:cNvPr>
          <p:cNvSpPr>
            <a:spLocks noMove="1" noResize="1"/>
          </p:cNvSpPr>
          <p:nvPr/>
        </p:nvSpPr>
        <p:spPr>
          <a:xfrm>
            <a:off x="10908535" y="5200906"/>
            <a:ext cx="143158" cy="143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8DD4CC"/>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33" name="TextBox 38">
            <a:extLst>
              <a:ext uri="{FF2B5EF4-FFF2-40B4-BE49-F238E27FC236}">
                <a16:creationId xmlns:a16="http://schemas.microsoft.com/office/drawing/2014/main" id="{7666760D-9ABC-3FA7-7473-1745F3694594}"/>
              </a:ext>
            </a:extLst>
          </p:cNvPr>
          <p:cNvSpPr txBox="1">
            <a:spLocks noMove="1" noResize="1"/>
          </p:cNvSpPr>
          <p:nvPr/>
        </p:nvSpPr>
        <p:spPr>
          <a:xfrm>
            <a:off x="534037" y="4404783"/>
            <a:ext cx="1498866" cy="60016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Train different sized single layer models for both BP and FF</a:t>
            </a:r>
          </a:p>
        </p:txBody>
      </p:sp>
      <p:sp>
        <p:nvSpPr>
          <p:cNvPr id="34" name="TextBox 39">
            <a:extLst>
              <a:ext uri="{FF2B5EF4-FFF2-40B4-BE49-F238E27FC236}">
                <a16:creationId xmlns:a16="http://schemas.microsoft.com/office/drawing/2014/main" id="{D42D0203-305B-6D51-568E-FE021D1B5017}"/>
              </a:ext>
            </a:extLst>
          </p:cNvPr>
          <p:cNvSpPr txBox="1">
            <a:spLocks noMove="1" noResize="1"/>
          </p:cNvSpPr>
          <p:nvPr/>
        </p:nvSpPr>
        <p:spPr>
          <a:xfrm>
            <a:off x="5684943" y="4401126"/>
            <a:ext cx="1498866" cy="60016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Analyse single epoch training time vs layer size</a:t>
            </a:r>
          </a:p>
        </p:txBody>
      </p:sp>
      <p:sp>
        <p:nvSpPr>
          <p:cNvPr id="35" name="TextBox 41">
            <a:extLst>
              <a:ext uri="{FF2B5EF4-FFF2-40B4-BE49-F238E27FC236}">
                <a16:creationId xmlns:a16="http://schemas.microsoft.com/office/drawing/2014/main" id="{540AFD20-8D05-2923-F7DE-3F0ACC4D3104}"/>
              </a:ext>
            </a:extLst>
          </p:cNvPr>
          <p:cNvSpPr txBox="1">
            <a:spLocks noMove="1" noResize="1"/>
          </p:cNvSpPr>
          <p:nvPr/>
        </p:nvSpPr>
        <p:spPr>
          <a:xfrm>
            <a:off x="10583311" y="4442987"/>
            <a:ext cx="1498866"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Compare results of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FF and BP</a:t>
            </a:r>
          </a:p>
        </p:txBody>
      </p:sp>
      <p:cxnSp>
        <p:nvCxnSpPr>
          <p:cNvPr id="36" name="Straight Arrow Connector 42">
            <a:extLst>
              <a:ext uri="{FF2B5EF4-FFF2-40B4-BE49-F238E27FC236}">
                <a16:creationId xmlns:a16="http://schemas.microsoft.com/office/drawing/2014/main" id="{B7E8509F-DAF5-C579-273A-B891248D463E}"/>
              </a:ext>
            </a:extLst>
          </p:cNvPr>
          <p:cNvCxnSpPr>
            <a:cxnSpLocks noMove="1" noResize="1"/>
          </p:cNvCxnSpPr>
          <p:nvPr/>
        </p:nvCxnSpPr>
        <p:spPr>
          <a:xfrm>
            <a:off x="894246" y="5481114"/>
            <a:ext cx="10085869" cy="0"/>
          </a:xfrm>
          <a:prstGeom prst="straightConnector1">
            <a:avLst/>
          </a:prstGeom>
          <a:noFill/>
          <a:ln w="28575" cap="flat">
            <a:solidFill>
              <a:srgbClr val="A7CCE3">
                <a:alpha val="37000"/>
              </a:srgbClr>
            </a:solidFill>
            <a:prstDash val="solid"/>
            <a:miter/>
            <a:tailEnd type="arrow"/>
          </a:ln>
        </p:spPr>
      </p:cxnSp>
      <p:grpSp>
        <p:nvGrpSpPr>
          <p:cNvPr id="37" name="Group 97">
            <a:extLst>
              <a:ext uri="{FF2B5EF4-FFF2-40B4-BE49-F238E27FC236}">
                <a16:creationId xmlns:a16="http://schemas.microsoft.com/office/drawing/2014/main" id="{05F31148-98AD-4E7A-BD1A-FFB797A3E231}"/>
              </a:ext>
            </a:extLst>
          </p:cNvPr>
          <p:cNvGrpSpPr/>
          <p:nvPr/>
        </p:nvGrpSpPr>
        <p:grpSpPr>
          <a:xfrm rot="10800000">
            <a:off x="14672122" y="1755615"/>
            <a:ext cx="2040730" cy="4020534"/>
            <a:chOff x="6065535" y="1748680"/>
            <a:chExt cx="2040730" cy="4020534"/>
          </a:xfrm>
        </p:grpSpPr>
        <p:pic>
          <p:nvPicPr>
            <p:cNvPr id="38" name="Picture 11" descr="Chart, pie chart, circle&#10;&#10;Description automatically generated">
              <a:extLst>
                <a:ext uri="{FF2B5EF4-FFF2-40B4-BE49-F238E27FC236}">
                  <a16:creationId xmlns:a16="http://schemas.microsoft.com/office/drawing/2014/main" id="{A6A311EF-7267-3B2A-3847-9052BCB50635}"/>
                </a:ext>
              </a:extLst>
            </p:cNvPr>
            <p:cNvPicPr>
              <a:picLocks noChangeAspect="1"/>
            </p:cNvPicPr>
            <p:nvPr/>
          </p:nvPicPr>
          <p:blipFill rotWithShape="1">
            <a:blip r:embed="rId8">
              <a:alphaModFix amt="58000"/>
            </a:blip>
            <a:srcRect l="49242"/>
            <a:stretch/>
          </p:blipFill>
          <p:spPr>
            <a:xfrm>
              <a:off x="6065535" y="1748680"/>
              <a:ext cx="2040730" cy="4020534"/>
            </a:xfrm>
            <a:prstGeom prst="rect">
              <a:avLst/>
            </a:prstGeom>
            <a:noFill/>
            <a:ln cap="flat">
              <a:noFill/>
            </a:ln>
          </p:spPr>
        </p:pic>
        <p:sp>
          <p:nvSpPr>
            <p:cNvPr id="39" name="TextBox 38">
              <a:extLst>
                <a:ext uri="{FF2B5EF4-FFF2-40B4-BE49-F238E27FC236}">
                  <a16:creationId xmlns:a16="http://schemas.microsoft.com/office/drawing/2014/main" id="{D416C35A-BB01-72FE-A1EB-CB5801B49151}"/>
                </a:ext>
              </a:extLst>
            </p:cNvPr>
            <p:cNvSpPr txBox="1"/>
            <p:nvPr/>
          </p:nvSpPr>
          <p:spPr>
            <a:xfrm>
              <a:off x="6363090" y="3389945"/>
              <a:ext cx="1517711" cy="408627"/>
            </a:xfrm>
            <a:prstGeom prst="roundRect">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FFFFFF"/>
                  </a:solidFill>
                  <a:uFillTx/>
                  <a:latin typeface="Calibri"/>
                </a:rPr>
                <a:t>How it works</a:t>
              </a:r>
            </a:p>
          </p:txBody>
        </p:sp>
      </p:grpSp>
      <p:grpSp>
        <p:nvGrpSpPr>
          <p:cNvPr id="40" name="Group 97">
            <a:extLst>
              <a:ext uri="{FF2B5EF4-FFF2-40B4-BE49-F238E27FC236}">
                <a16:creationId xmlns:a16="http://schemas.microsoft.com/office/drawing/2014/main" id="{B426B989-C7D4-84B0-C09C-E12255295CBE}"/>
              </a:ext>
            </a:extLst>
          </p:cNvPr>
          <p:cNvGrpSpPr/>
          <p:nvPr/>
        </p:nvGrpSpPr>
        <p:grpSpPr>
          <a:xfrm rot="10800000">
            <a:off x="-2892586" y="1755615"/>
            <a:ext cx="2040730" cy="4020534"/>
            <a:chOff x="4085731" y="1748680"/>
            <a:chExt cx="2040730" cy="4020534"/>
          </a:xfrm>
        </p:grpSpPr>
        <p:pic>
          <p:nvPicPr>
            <p:cNvPr id="41" name="Picture 11" descr="Chart, pie chart, circle&#10;&#10;Description automatically generated">
              <a:extLst>
                <a:ext uri="{FF2B5EF4-FFF2-40B4-BE49-F238E27FC236}">
                  <a16:creationId xmlns:a16="http://schemas.microsoft.com/office/drawing/2014/main" id="{28A89462-30CE-F844-A95B-FC61F441EE17}"/>
                </a:ext>
              </a:extLst>
            </p:cNvPr>
            <p:cNvPicPr>
              <a:picLocks noChangeAspect="1"/>
            </p:cNvPicPr>
            <p:nvPr/>
          </p:nvPicPr>
          <p:blipFill rotWithShape="1">
            <a:blip r:embed="rId8">
              <a:alphaModFix amt="58000"/>
            </a:blip>
            <a:srcRect r="49242"/>
            <a:stretch/>
          </p:blipFill>
          <p:spPr>
            <a:xfrm>
              <a:off x="4085731" y="1748680"/>
              <a:ext cx="2040730" cy="4020534"/>
            </a:xfrm>
            <a:prstGeom prst="rect">
              <a:avLst/>
            </a:prstGeom>
            <a:noFill/>
            <a:ln cap="flat">
              <a:noFill/>
            </a:ln>
          </p:spPr>
        </p:pic>
        <p:sp>
          <p:nvSpPr>
            <p:cNvPr id="42" name="TextBox 14">
              <a:extLst>
                <a:ext uri="{FF2B5EF4-FFF2-40B4-BE49-F238E27FC236}">
                  <a16:creationId xmlns:a16="http://schemas.microsoft.com/office/drawing/2014/main" id="{992004E4-3953-2C82-E5CF-638B0C77EA26}"/>
                </a:ext>
              </a:extLst>
            </p:cNvPr>
            <p:cNvSpPr txBox="1"/>
            <p:nvPr/>
          </p:nvSpPr>
          <p:spPr>
            <a:xfrm>
              <a:off x="4496589" y="3389607"/>
              <a:ext cx="1150068" cy="408627"/>
            </a:xfrm>
            <a:prstGeom prst="roundRect">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FFFFFF"/>
                  </a:solidFill>
                  <a:uFillTx/>
                  <a:latin typeface="Calibri"/>
                </a:rPr>
                <a:t>What is it</a:t>
              </a:r>
            </a:p>
          </p:txBody>
        </p:sp>
      </p:grpSp>
    </p:spTree>
    <p:extLst>
      <p:ext uri="{BB962C8B-B14F-4D97-AF65-F5344CB8AC3E}">
        <p14:creationId xmlns:p14="http://schemas.microsoft.com/office/powerpoint/2010/main" val="1358928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grpSp>
        <p:nvGrpSpPr>
          <p:cNvPr id="42" name="Group 97">
            <a:extLst>
              <a:ext uri="{FF2B5EF4-FFF2-40B4-BE49-F238E27FC236}">
                <a16:creationId xmlns:a16="http://schemas.microsoft.com/office/drawing/2014/main" id="{652224F7-F417-E6D8-A41E-7F997263F1EA}"/>
              </a:ext>
            </a:extLst>
          </p:cNvPr>
          <p:cNvGrpSpPr/>
          <p:nvPr/>
        </p:nvGrpSpPr>
        <p:grpSpPr>
          <a:xfrm>
            <a:off x="6073555" y="1755615"/>
            <a:ext cx="2040730" cy="4020534"/>
            <a:chOff x="6065535" y="1748680"/>
            <a:chExt cx="2040730" cy="4020534"/>
          </a:xfrm>
        </p:grpSpPr>
        <p:pic>
          <p:nvPicPr>
            <p:cNvPr id="43" name="Picture 11" descr="Chart, pie chart, circle&#10;&#10;Description automatically generated">
              <a:extLst>
                <a:ext uri="{FF2B5EF4-FFF2-40B4-BE49-F238E27FC236}">
                  <a16:creationId xmlns:a16="http://schemas.microsoft.com/office/drawing/2014/main" id="{7C953258-F9CA-F84D-C099-CFBE508ACEF4}"/>
                </a:ext>
              </a:extLst>
            </p:cNvPr>
            <p:cNvPicPr>
              <a:picLocks noChangeAspect="1"/>
            </p:cNvPicPr>
            <p:nvPr/>
          </p:nvPicPr>
          <p:blipFill rotWithShape="1">
            <a:blip r:embed="rId2">
              <a:alphaModFix amt="58000"/>
            </a:blip>
            <a:srcRect l="49242"/>
            <a:stretch/>
          </p:blipFill>
          <p:spPr>
            <a:xfrm>
              <a:off x="6065535" y="1748680"/>
              <a:ext cx="2040730" cy="4020534"/>
            </a:xfrm>
            <a:prstGeom prst="rect">
              <a:avLst/>
            </a:prstGeom>
            <a:noFill/>
            <a:ln cap="flat">
              <a:noFill/>
            </a:ln>
          </p:spPr>
        </p:pic>
        <p:sp>
          <p:nvSpPr>
            <p:cNvPr id="44" name="TextBox 43">
              <a:extLst>
                <a:ext uri="{FF2B5EF4-FFF2-40B4-BE49-F238E27FC236}">
                  <a16:creationId xmlns:a16="http://schemas.microsoft.com/office/drawing/2014/main" id="{A01C9E97-B0B8-6161-7331-E6AE7F9D6BC1}"/>
                </a:ext>
              </a:extLst>
            </p:cNvPr>
            <p:cNvSpPr txBox="1"/>
            <p:nvPr/>
          </p:nvSpPr>
          <p:spPr>
            <a:xfrm>
              <a:off x="6363090" y="3389945"/>
              <a:ext cx="1517711" cy="408627"/>
            </a:xfrm>
            <a:prstGeom prst="roundRect">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dirty="0">
                  <a:solidFill>
                    <a:srgbClr val="FFFFFF"/>
                  </a:solidFill>
                  <a:uFillTx/>
                  <a:latin typeface="Calibri"/>
                </a:rPr>
                <a:t>How it works</a:t>
              </a:r>
            </a:p>
          </p:txBody>
        </p:sp>
      </p:grpSp>
      <p:grpSp>
        <p:nvGrpSpPr>
          <p:cNvPr id="45" name="Group 97">
            <a:extLst>
              <a:ext uri="{FF2B5EF4-FFF2-40B4-BE49-F238E27FC236}">
                <a16:creationId xmlns:a16="http://schemas.microsoft.com/office/drawing/2014/main" id="{2A5E466C-4B8A-95EB-E193-433B2D3B11F5}"/>
              </a:ext>
            </a:extLst>
          </p:cNvPr>
          <p:cNvGrpSpPr/>
          <p:nvPr/>
        </p:nvGrpSpPr>
        <p:grpSpPr>
          <a:xfrm>
            <a:off x="4101771" y="1755615"/>
            <a:ext cx="2040730" cy="4020534"/>
            <a:chOff x="4085731" y="1748680"/>
            <a:chExt cx="2040730" cy="4020534"/>
          </a:xfrm>
        </p:grpSpPr>
        <p:pic>
          <p:nvPicPr>
            <p:cNvPr id="46" name="Picture 11" descr="Chart, pie chart, circle&#10;&#10;Description automatically generated">
              <a:extLst>
                <a:ext uri="{FF2B5EF4-FFF2-40B4-BE49-F238E27FC236}">
                  <a16:creationId xmlns:a16="http://schemas.microsoft.com/office/drawing/2014/main" id="{720A5CC6-72B6-1373-911F-553E340E32AE}"/>
                </a:ext>
              </a:extLst>
            </p:cNvPr>
            <p:cNvPicPr>
              <a:picLocks noChangeAspect="1"/>
            </p:cNvPicPr>
            <p:nvPr/>
          </p:nvPicPr>
          <p:blipFill rotWithShape="1">
            <a:blip r:embed="rId2">
              <a:alphaModFix amt="58000"/>
            </a:blip>
            <a:srcRect r="49242"/>
            <a:stretch/>
          </p:blipFill>
          <p:spPr>
            <a:xfrm>
              <a:off x="4085731" y="1748680"/>
              <a:ext cx="2040730" cy="4020534"/>
            </a:xfrm>
            <a:prstGeom prst="rect">
              <a:avLst/>
            </a:prstGeom>
            <a:noFill/>
            <a:ln cap="flat">
              <a:noFill/>
            </a:ln>
          </p:spPr>
        </p:pic>
        <p:sp>
          <p:nvSpPr>
            <p:cNvPr id="47" name="TextBox 14">
              <a:extLst>
                <a:ext uri="{FF2B5EF4-FFF2-40B4-BE49-F238E27FC236}">
                  <a16:creationId xmlns:a16="http://schemas.microsoft.com/office/drawing/2014/main" id="{1C11DE5A-9D9E-F845-D5DF-B4C213DCA9E6}"/>
                </a:ext>
              </a:extLst>
            </p:cNvPr>
            <p:cNvSpPr txBox="1"/>
            <p:nvPr/>
          </p:nvSpPr>
          <p:spPr>
            <a:xfrm>
              <a:off x="4496589" y="3389607"/>
              <a:ext cx="1150068" cy="408627"/>
            </a:xfrm>
            <a:prstGeom prst="roundRect">
              <a:avLst/>
            </a:prstGeom>
            <a:solidFill>
              <a:srgbClr val="7F7F7F">
                <a:alpha val="16000"/>
              </a:srgbClr>
            </a:solid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FFFFFF"/>
                  </a:solidFill>
                  <a:uFillTx/>
                  <a:latin typeface="Calibri"/>
                </a:rPr>
                <a:t>What is it</a:t>
              </a:r>
            </a:p>
          </p:txBody>
        </p:sp>
      </p:grpSp>
      <p:pic>
        <p:nvPicPr>
          <p:cNvPr id="2" name="Picture 6" descr="Shape, circle">
            <a:extLst>
              <a:ext uri="{FF2B5EF4-FFF2-40B4-BE49-F238E27FC236}">
                <a16:creationId xmlns:a16="http://schemas.microsoft.com/office/drawing/2014/main" id="{8061D09B-C73E-D434-1E48-4CC96EB6B0CE}"/>
              </a:ext>
            </a:extLst>
          </p:cNvPr>
          <p:cNvPicPr>
            <a:picLocks noMove="1" noResize="1"/>
          </p:cNvPicPr>
          <p:nvPr/>
        </p:nvPicPr>
        <p:blipFill>
          <a:blip r:embed="rId3"/>
          <a:stretch>
            <a:fillRect/>
          </a:stretch>
        </p:blipFill>
        <p:spPr>
          <a:xfrm>
            <a:off x="-314635" y="-152229"/>
            <a:ext cx="2048539" cy="1501289"/>
          </a:xfrm>
          <a:prstGeom prst="rect">
            <a:avLst/>
          </a:prstGeom>
          <a:noFill/>
          <a:ln cap="flat">
            <a:noFill/>
          </a:ln>
        </p:spPr>
      </p:pic>
      <p:pic>
        <p:nvPicPr>
          <p:cNvPr id="3" name="Picture 7" descr="Chart, bubble chart&#10;&#10;Description automatically generated">
            <a:extLst>
              <a:ext uri="{FF2B5EF4-FFF2-40B4-BE49-F238E27FC236}">
                <a16:creationId xmlns:a16="http://schemas.microsoft.com/office/drawing/2014/main" id="{3DA0DBA3-C1F1-F3F8-FA48-84858198B659}"/>
              </a:ext>
            </a:extLst>
          </p:cNvPr>
          <p:cNvPicPr>
            <a:picLocks noChangeAspect="1"/>
          </p:cNvPicPr>
          <p:nvPr/>
        </p:nvPicPr>
        <p:blipFill>
          <a:blip r:embed="rId4">
            <a:alphaModFix amt="52000"/>
          </a:blip>
          <a:srcRect l="25351" t="4376" r="24720" b="13612"/>
          <a:stretch>
            <a:fillRect/>
          </a:stretch>
        </p:blipFill>
        <p:spPr>
          <a:xfrm rot="12291732">
            <a:off x="10490783" y="-3129251"/>
            <a:ext cx="4962247" cy="4585368"/>
          </a:xfrm>
          <a:prstGeom prst="rect">
            <a:avLst/>
          </a:prstGeom>
          <a:noFill/>
          <a:ln cap="flat">
            <a:noFill/>
          </a:ln>
        </p:spPr>
      </p:pic>
      <p:pic>
        <p:nvPicPr>
          <p:cNvPr id="4" name="Picture 6" descr="Chart, bubble chart&#10;&#10;Description automatically generated">
            <a:extLst>
              <a:ext uri="{FF2B5EF4-FFF2-40B4-BE49-F238E27FC236}">
                <a16:creationId xmlns:a16="http://schemas.microsoft.com/office/drawing/2014/main" id="{B8CABB58-D54F-E7C3-F5CB-347CF4853C6A}"/>
              </a:ext>
            </a:extLst>
          </p:cNvPr>
          <p:cNvPicPr>
            <a:picLocks noChangeAspect="1"/>
          </p:cNvPicPr>
          <p:nvPr/>
        </p:nvPicPr>
        <p:blipFill>
          <a:blip r:embed="rId5">
            <a:alphaModFix amt="52000"/>
          </a:blip>
          <a:srcRect l="25351" t="4376" r="24720" b="13612"/>
          <a:stretch>
            <a:fillRect/>
          </a:stretch>
        </p:blipFill>
        <p:spPr>
          <a:xfrm rot="13522068">
            <a:off x="-3073828" y="-3024011"/>
            <a:ext cx="4962247" cy="4585368"/>
          </a:xfrm>
          <a:prstGeom prst="rect">
            <a:avLst/>
          </a:prstGeom>
          <a:noFill/>
          <a:ln cap="flat">
            <a:noFill/>
          </a:ln>
        </p:spPr>
      </p:pic>
      <p:pic>
        <p:nvPicPr>
          <p:cNvPr id="5" name="Picture 5" descr="Chart, bubble chart&#10;&#10;Description automatically generated">
            <a:extLst>
              <a:ext uri="{FF2B5EF4-FFF2-40B4-BE49-F238E27FC236}">
                <a16:creationId xmlns:a16="http://schemas.microsoft.com/office/drawing/2014/main" id="{69609699-5468-674A-3B64-B82EBC3B3561}"/>
              </a:ext>
            </a:extLst>
          </p:cNvPr>
          <p:cNvPicPr>
            <a:picLocks noChangeAspect="1"/>
          </p:cNvPicPr>
          <p:nvPr/>
        </p:nvPicPr>
        <p:blipFill>
          <a:blip r:embed="rId6">
            <a:alphaModFix amt="52000"/>
          </a:blip>
          <a:srcRect l="36400" t="55387" r="40619" b="12219"/>
          <a:stretch>
            <a:fillRect/>
          </a:stretch>
        </p:blipFill>
        <p:spPr>
          <a:xfrm rot="2608597">
            <a:off x="-829528" y="5405337"/>
            <a:ext cx="2283275" cy="1810704"/>
          </a:xfrm>
          <a:prstGeom prst="rect">
            <a:avLst/>
          </a:prstGeom>
          <a:noFill/>
          <a:ln cap="flat">
            <a:noFill/>
          </a:ln>
        </p:spPr>
      </p:pic>
      <p:pic>
        <p:nvPicPr>
          <p:cNvPr id="6" name="Picture 4" descr="Chart, bubble chart&#10;&#10;Description automatically generated">
            <a:extLst>
              <a:ext uri="{FF2B5EF4-FFF2-40B4-BE49-F238E27FC236}">
                <a16:creationId xmlns:a16="http://schemas.microsoft.com/office/drawing/2014/main" id="{8283F302-1B5C-57CE-79D2-67E09F3CA0CA}"/>
              </a:ext>
            </a:extLst>
          </p:cNvPr>
          <p:cNvPicPr>
            <a:picLocks noChangeAspect="1"/>
          </p:cNvPicPr>
          <p:nvPr/>
        </p:nvPicPr>
        <p:blipFill>
          <a:blip r:embed="rId7">
            <a:alphaModFix amt="52000"/>
          </a:blip>
          <a:srcRect l="25351" t="4376" r="24720" b="13612"/>
          <a:stretch>
            <a:fillRect/>
          </a:stretch>
        </p:blipFill>
        <p:spPr>
          <a:xfrm rot="12035998">
            <a:off x="10714481" y="4792864"/>
            <a:ext cx="4962247" cy="4585368"/>
          </a:xfrm>
          <a:prstGeom prst="rect">
            <a:avLst/>
          </a:prstGeom>
          <a:noFill/>
          <a:ln cap="flat">
            <a:noFill/>
          </a:ln>
        </p:spPr>
      </p:pic>
      <p:sp>
        <p:nvSpPr>
          <p:cNvPr id="7" name="TextBox 8">
            <a:extLst>
              <a:ext uri="{FF2B5EF4-FFF2-40B4-BE49-F238E27FC236}">
                <a16:creationId xmlns:a16="http://schemas.microsoft.com/office/drawing/2014/main" id="{0CD00838-6095-3174-6663-DB4CF45AAC3E}"/>
              </a:ext>
            </a:extLst>
          </p:cNvPr>
          <p:cNvSpPr txBox="1"/>
          <p:nvPr/>
        </p:nvSpPr>
        <p:spPr>
          <a:xfrm>
            <a:off x="3052349" y="-4489"/>
            <a:ext cx="6087307"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Backpropagation</a:t>
            </a:r>
          </a:p>
        </p:txBody>
      </p:sp>
      <p:grpSp>
        <p:nvGrpSpPr>
          <p:cNvPr id="12" name="Group 45">
            <a:extLst>
              <a:ext uri="{FF2B5EF4-FFF2-40B4-BE49-F238E27FC236}">
                <a16:creationId xmlns:a16="http://schemas.microsoft.com/office/drawing/2014/main" id="{A8852541-F846-CBF9-F0EB-76D8C15B30C5}"/>
              </a:ext>
            </a:extLst>
          </p:cNvPr>
          <p:cNvGrpSpPr/>
          <p:nvPr/>
        </p:nvGrpSpPr>
        <p:grpSpPr>
          <a:xfrm>
            <a:off x="1398757" y="4547530"/>
            <a:ext cx="3144101" cy="332165"/>
            <a:chOff x="1398757" y="4547530"/>
            <a:chExt cx="3144101" cy="332165"/>
          </a:xfrm>
        </p:grpSpPr>
        <p:cxnSp>
          <p:nvCxnSpPr>
            <p:cNvPr id="13" name="Straight Connector 35">
              <a:extLst>
                <a:ext uri="{FF2B5EF4-FFF2-40B4-BE49-F238E27FC236}">
                  <a16:creationId xmlns:a16="http://schemas.microsoft.com/office/drawing/2014/main" id="{84ABE924-6168-C484-E29E-719AD30FFA4E}"/>
                </a:ext>
              </a:extLst>
            </p:cNvPr>
            <p:cNvCxnSpPr/>
            <p:nvPr/>
          </p:nvCxnSpPr>
          <p:spPr>
            <a:xfrm flipH="1">
              <a:off x="2206822" y="4879695"/>
              <a:ext cx="2336036" cy="0"/>
            </a:xfrm>
            <a:prstGeom prst="straightConnector1">
              <a:avLst/>
            </a:prstGeom>
            <a:noFill/>
            <a:ln w="19046" cap="flat">
              <a:solidFill>
                <a:srgbClr val="EFBAE1">
                  <a:alpha val="73000"/>
                </a:srgbClr>
              </a:solidFill>
              <a:prstDash val="solid"/>
              <a:miter/>
            </a:ln>
          </p:spPr>
        </p:cxnSp>
        <p:cxnSp>
          <p:nvCxnSpPr>
            <p:cNvPr id="14" name="Straight Connector 37">
              <a:extLst>
                <a:ext uri="{FF2B5EF4-FFF2-40B4-BE49-F238E27FC236}">
                  <a16:creationId xmlns:a16="http://schemas.microsoft.com/office/drawing/2014/main" id="{D06D6B17-66DA-CA28-70B2-A3CA5CB98993}"/>
                </a:ext>
              </a:extLst>
            </p:cNvPr>
            <p:cNvCxnSpPr/>
            <p:nvPr/>
          </p:nvCxnSpPr>
          <p:spPr>
            <a:xfrm>
              <a:off x="2215902" y="4547530"/>
              <a:ext cx="0" cy="332165"/>
            </a:xfrm>
            <a:prstGeom prst="straightConnector1">
              <a:avLst/>
            </a:prstGeom>
            <a:noFill/>
            <a:ln w="19046" cap="flat">
              <a:solidFill>
                <a:srgbClr val="EFBAE1">
                  <a:alpha val="73000"/>
                </a:srgbClr>
              </a:solidFill>
              <a:prstDash val="solid"/>
              <a:miter/>
            </a:ln>
          </p:spPr>
        </p:cxnSp>
        <p:cxnSp>
          <p:nvCxnSpPr>
            <p:cNvPr id="15" name="Straight Connector 42">
              <a:extLst>
                <a:ext uri="{FF2B5EF4-FFF2-40B4-BE49-F238E27FC236}">
                  <a16:creationId xmlns:a16="http://schemas.microsoft.com/office/drawing/2014/main" id="{01FB0A4A-730B-9515-9083-58D08DF0F730}"/>
                </a:ext>
              </a:extLst>
            </p:cNvPr>
            <p:cNvCxnSpPr/>
            <p:nvPr/>
          </p:nvCxnSpPr>
          <p:spPr>
            <a:xfrm flipH="1">
              <a:off x="1398757" y="4547530"/>
              <a:ext cx="1736043" cy="0"/>
            </a:xfrm>
            <a:prstGeom prst="straightConnector1">
              <a:avLst/>
            </a:prstGeom>
            <a:noFill/>
            <a:ln w="19046" cap="flat">
              <a:solidFill>
                <a:srgbClr val="EFBAE1">
                  <a:alpha val="73000"/>
                </a:srgbClr>
              </a:solidFill>
              <a:prstDash val="solid"/>
              <a:miter/>
            </a:ln>
          </p:spPr>
        </p:cxnSp>
      </p:grpSp>
      <p:sp>
        <p:nvSpPr>
          <p:cNvPr id="16" name="TextBox 43">
            <a:extLst>
              <a:ext uri="{FF2B5EF4-FFF2-40B4-BE49-F238E27FC236}">
                <a16:creationId xmlns:a16="http://schemas.microsoft.com/office/drawing/2014/main" id="{677BCE89-423C-C6E5-3EF5-E051949A6E3C}"/>
              </a:ext>
            </a:extLst>
          </p:cNvPr>
          <p:cNvSpPr txBox="1"/>
          <p:nvPr/>
        </p:nvSpPr>
        <p:spPr>
          <a:xfrm>
            <a:off x="1970970" y="2037511"/>
            <a:ext cx="241325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Iterative algorithm used to train Deep Neural Networks</a:t>
            </a:r>
          </a:p>
        </p:txBody>
      </p:sp>
      <p:grpSp>
        <p:nvGrpSpPr>
          <p:cNvPr id="17" name="Group 65">
            <a:extLst>
              <a:ext uri="{FF2B5EF4-FFF2-40B4-BE49-F238E27FC236}">
                <a16:creationId xmlns:a16="http://schemas.microsoft.com/office/drawing/2014/main" id="{F4EBD401-D009-A49A-F651-D6FEAD41EF84}"/>
              </a:ext>
            </a:extLst>
          </p:cNvPr>
          <p:cNvGrpSpPr/>
          <p:nvPr/>
        </p:nvGrpSpPr>
        <p:grpSpPr>
          <a:xfrm>
            <a:off x="843067" y="3363611"/>
            <a:ext cx="3243432" cy="332165"/>
            <a:chOff x="843067" y="3363611"/>
            <a:chExt cx="3243432" cy="332165"/>
          </a:xfrm>
        </p:grpSpPr>
        <p:cxnSp>
          <p:nvCxnSpPr>
            <p:cNvPr id="18" name="Straight Connector 56">
              <a:extLst>
                <a:ext uri="{FF2B5EF4-FFF2-40B4-BE49-F238E27FC236}">
                  <a16:creationId xmlns:a16="http://schemas.microsoft.com/office/drawing/2014/main" id="{AE2C4580-0BE3-3885-3BEA-D2BE91043853}"/>
                </a:ext>
              </a:extLst>
            </p:cNvPr>
            <p:cNvCxnSpPr/>
            <p:nvPr/>
          </p:nvCxnSpPr>
          <p:spPr>
            <a:xfrm flipH="1">
              <a:off x="1679195" y="3695776"/>
              <a:ext cx="2407304" cy="0"/>
            </a:xfrm>
            <a:prstGeom prst="straightConnector1">
              <a:avLst/>
            </a:prstGeom>
            <a:noFill/>
            <a:ln w="19046" cap="flat">
              <a:solidFill>
                <a:srgbClr val="EFBAE1">
                  <a:alpha val="73000"/>
                </a:srgbClr>
              </a:solidFill>
              <a:prstDash val="solid"/>
              <a:miter/>
            </a:ln>
          </p:spPr>
        </p:cxnSp>
        <p:cxnSp>
          <p:nvCxnSpPr>
            <p:cNvPr id="19" name="Straight Connector 57">
              <a:extLst>
                <a:ext uri="{FF2B5EF4-FFF2-40B4-BE49-F238E27FC236}">
                  <a16:creationId xmlns:a16="http://schemas.microsoft.com/office/drawing/2014/main" id="{A4CC54A4-90CF-8877-1DD0-0FD3E3479D41}"/>
                </a:ext>
              </a:extLst>
            </p:cNvPr>
            <p:cNvCxnSpPr/>
            <p:nvPr/>
          </p:nvCxnSpPr>
          <p:spPr>
            <a:xfrm>
              <a:off x="1675875" y="3363611"/>
              <a:ext cx="0" cy="332165"/>
            </a:xfrm>
            <a:prstGeom prst="straightConnector1">
              <a:avLst/>
            </a:prstGeom>
            <a:noFill/>
            <a:ln w="19046" cap="flat">
              <a:solidFill>
                <a:srgbClr val="EFBAE1">
                  <a:alpha val="73000"/>
                </a:srgbClr>
              </a:solidFill>
              <a:prstDash val="solid"/>
              <a:miter/>
            </a:ln>
          </p:spPr>
        </p:cxnSp>
        <p:cxnSp>
          <p:nvCxnSpPr>
            <p:cNvPr id="20" name="Straight Connector 58">
              <a:extLst>
                <a:ext uri="{FF2B5EF4-FFF2-40B4-BE49-F238E27FC236}">
                  <a16:creationId xmlns:a16="http://schemas.microsoft.com/office/drawing/2014/main" id="{1B0EE5B0-C90A-71F6-9B24-1C3032E58398}"/>
                </a:ext>
              </a:extLst>
            </p:cNvPr>
            <p:cNvCxnSpPr/>
            <p:nvPr/>
          </p:nvCxnSpPr>
          <p:spPr>
            <a:xfrm flipH="1">
              <a:off x="843067" y="3363611"/>
              <a:ext cx="1781672" cy="0"/>
            </a:xfrm>
            <a:prstGeom prst="straightConnector1">
              <a:avLst/>
            </a:prstGeom>
            <a:noFill/>
            <a:ln w="19046" cap="flat">
              <a:solidFill>
                <a:srgbClr val="EFBAE1">
                  <a:alpha val="73000"/>
                </a:srgbClr>
              </a:solidFill>
              <a:prstDash val="solid"/>
              <a:miter/>
            </a:ln>
          </p:spPr>
        </p:cxnSp>
      </p:grpSp>
      <p:sp>
        <p:nvSpPr>
          <p:cNvPr id="21" name="TextBox 60">
            <a:extLst>
              <a:ext uri="{FF2B5EF4-FFF2-40B4-BE49-F238E27FC236}">
                <a16:creationId xmlns:a16="http://schemas.microsoft.com/office/drawing/2014/main" id="{B093D220-6E8B-AE5E-7EC1-45A5D1ACDD46}"/>
              </a:ext>
            </a:extLst>
          </p:cNvPr>
          <p:cNvSpPr txBox="1"/>
          <p:nvPr/>
        </p:nvSpPr>
        <p:spPr>
          <a:xfrm>
            <a:off x="475433" y="2927863"/>
            <a:ext cx="255617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Optimizes the parameters by minimizing the prediction error</a:t>
            </a:r>
          </a:p>
        </p:txBody>
      </p:sp>
      <p:grpSp>
        <p:nvGrpSpPr>
          <p:cNvPr id="22" name="Group 61">
            <a:extLst>
              <a:ext uri="{FF2B5EF4-FFF2-40B4-BE49-F238E27FC236}">
                <a16:creationId xmlns:a16="http://schemas.microsoft.com/office/drawing/2014/main" id="{BDB0738C-15C1-2814-5709-CC83B2065440}"/>
              </a:ext>
            </a:extLst>
          </p:cNvPr>
          <p:cNvGrpSpPr/>
          <p:nvPr/>
        </p:nvGrpSpPr>
        <p:grpSpPr>
          <a:xfrm>
            <a:off x="2244522" y="2443121"/>
            <a:ext cx="2065319" cy="332156"/>
            <a:chOff x="2244522" y="2443121"/>
            <a:chExt cx="2065319" cy="332156"/>
          </a:xfrm>
        </p:grpSpPr>
        <p:cxnSp>
          <p:nvCxnSpPr>
            <p:cNvPr id="23" name="Straight Connector 62">
              <a:extLst>
                <a:ext uri="{FF2B5EF4-FFF2-40B4-BE49-F238E27FC236}">
                  <a16:creationId xmlns:a16="http://schemas.microsoft.com/office/drawing/2014/main" id="{1FCB21A4-0996-475D-828E-E55FE50A7EE4}"/>
                </a:ext>
              </a:extLst>
            </p:cNvPr>
            <p:cNvCxnSpPr/>
            <p:nvPr/>
          </p:nvCxnSpPr>
          <p:spPr>
            <a:xfrm flipH="1">
              <a:off x="3121843" y="2773055"/>
              <a:ext cx="1187998" cy="2222"/>
            </a:xfrm>
            <a:prstGeom prst="straightConnector1">
              <a:avLst/>
            </a:prstGeom>
            <a:noFill/>
            <a:ln w="19046" cap="flat">
              <a:solidFill>
                <a:srgbClr val="EFBAE1">
                  <a:alpha val="73000"/>
                </a:srgbClr>
              </a:solidFill>
              <a:prstDash val="solid"/>
              <a:miter/>
            </a:ln>
          </p:spPr>
        </p:cxnSp>
        <p:cxnSp>
          <p:nvCxnSpPr>
            <p:cNvPr id="24" name="Straight Connector 63">
              <a:extLst>
                <a:ext uri="{FF2B5EF4-FFF2-40B4-BE49-F238E27FC236}">
                  <a16:creationId xmlns:a16="http://schemas.microsoft.com/office/drawing/2014/main" id="{1082BA43-B7FF-2A25-66BC-D741A5331EAF}"/>
                </a:ext>
              </a:extLst>
            </p:cNvPr>
            <p:cNvCxnSpPr/>
            <p:nvPr/>
          </p:nvCxnSpPr>
          <p:spPr>
            <a:xfrm>
              <a:off x="3121843" y="2443121"/>
              <a:ext cx="0" cy="332156"/>
            </a:xfrm>
            <a:prstGeom prst="straightConnector1">
              <a:avLst/>
            </a:prstGeom>
            <a:noFill/>
            <a:ln w="19046" cap="flat">
              <a:solidFill>
                <a:srgbClr val="EFBAE1">
                  <a:alpha val="73000"/>
                </a:srgbClr>
              </a:solidFill>
              <a:prstDash val="solid"/>
              <a:miter/>
            </a:ln>
          </p:spPr>
        </p:cxnSp>
        <p:cxnSp>
          <p:nvCxnSpPr>
            <p:cNvPr id="25" name="Straight Connector 64">
              <a:extLst>
                <a:ext uri="{FF2B5EF4-FFF2-40B4-BE49-F238E27FC236}">
                  <a16:creationId xmlns:a16="http://schemas.microsoft.com/office/drawing/2014/main" id="{E8A3FD30-B3AB-8347-4BEC-0B2682CFB50D}"/>
                </a:ext>
              </a:extLst>
            </p:cNvPr>
            <p:cNvCxnSpPr/>
            <p:nvPr/>
          </p:nvCxnSpPr>
          <p:spPr>
            <a:xfrm flipH="1">
              <a:off x="2244522" y="2443121"/>
              <a:ext cx="1781672" cy="0"/>
            </a:xfrm>
            <a:prstGeom prst="straightConnector1">
              <a:avLst/>
            </a:prstGeom>
            <a:noFill/>
            <a:ln w="19046" cap="flat">
              <a:solidFill>
                <a:srgbClr val="EFBAE1">
                  <a:alpha val="73000"/>
                </a:srgbClr>
              </a:solidFill>
              <a:prstDash val="solid"/>
              <a:miter/>
            </a:ln>
          </p:spPr>
        </p:cxnSp>
      </p:grpSp>
      <p:sp>
        <p:nvSpPr>
          <p:cNvPr id="26" name="TextBox 68">
            <a:extLst>
              <a:ext uri="{FF2B5EF4-FFF2-40B4-BE49-F238E27FC236}">
                <a16:creationId xmlns:a16="http://schemas.microsoft.com/office/drawing/2014/main" id="{B15CB012-D98E-F2AD-3E23-8AED337BEB2F}"/>
              </a:ext>
            </a:extLst>
          </p:cNvPr>
          <p:cNvSpPr txBox="1"/>
          <p:nvPr/>
        </p:nvSpPr>
        <p:spPr>
          <a:xfrm>
            <a:off x="1088593" y="4108819"/>
            <a:ext cx="255617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Error gets minimized by the calculation of gradients</a:t>
            </a:r>
          </a:p>
        </p:txBody>
      </p:sp>
      <p:grpSp>
        <p:nvGrpSpPr>
          <p:cNvPr id="27" name="Group 69">
            <a:extLst>
              <a:ext uri="{FF2B5EF4-FFF2-40B4-BE49-F238E27FC236}">
                <a16:creationId xmlns:a16="http://schemas.microsoft.com/office/drawing/2014/main" id="{5676F18C-DFDE-1FD5-85A7-DBA85A6ADA25}"/>
              </a:ext>
            </a:extLst>
          </p:cNvPr>
          <p:cNvGrpSpPr/>
          <p:nvPr/>
        </p:nvGrpSpPr>
        <p:grpSpPr>
          <a:xfrm>
            <a:off x="7767681" y="2443148"/>
            <a:ext cx="2247358" cy="337039"/>
            <a:chOff x="7767681" y="2443148"/>
            <a:chExt cx="2247358" cy="337039"/>
          </a:xfrm>
        </p:grpSpPr>
        <p:cxnSp>
          <p:nvCxnSpPr>
            <p:cNvPr id="28" name="Straight Connector 70">
              <a:extLst>
                <a:ext uri="{FF2B5EF4-FFF2-40B4-BE49-F238E27FC236}">
                  <a16:creationId xmlns:a16="http://schemas.microsoft.com/office/drawing/2014/main" id="{321445A9-E9C7-82EF-ECC3-6451662682BC}"/>
                </a:ext>
              </a:extLst>
            </p:cNvPr>
            <p:cNvCxnSpPr/>
            <p:nvPr/>
          </p:nvCxnSpPr>
          <p:spPr>
            <a:xfrm>
              <a:off x="7767681" y="2770741"/>
              <a:ext cx="1344580" cy="9446"/>
            </a:xfrm>
            <a:prstGeom prst="straightConnector1">
              <a:avLst/>
            </a:prstGeom>
            <a:noFill/>
            <a:ln w="19046" cap="flat">
              <a:solidFill>
                <a:srgbClr val="C5EDEE"/>
              </a:solidFill>
              <a:prstDash val="solid"/>
              <a:miter/>
            </a:ln>
          </p:spPr>
        </p:cxnSp>
        <p:cxnSp>
          <p:nvCxnSpPr>
            <p:cNvPr id="29" name="Straight Connector 71">
              <a:extLst>
                <a:ext uri="{FF2B5EF4-FFF2-40B4-BE49-F238E27FC236}">
                  <a16:creationId xmlns:a16="http://schemas.microsoft.com/office/drawing/2014/main" id="{8C27565D-E6B2-B5DA-CAAF-0BAA270D1651}"/>
                </a:ext>
              </a:extLst>
            </p:cNvPr>
            <p:cNvCxnSpPr/>
            <p:nvPr/>
          </p:nvCxnSpPr>
          <p:spPr>
            <a:xfrm>
              <a:off x="9118863" y="2443148"/>
              <a:ext cx="0" cy="332156"/>
            </a:xfrm>
            <a:prstGeom prst="straightConnector1">
              <a:avLst/>
            </a:prstGeom>
            <a:noFill/>
            <a:ln w="19046" cap="flat">
              <a:solidFill>
                <a:srgbClr val="C5EDEE"/>
              </a:solidFill>
              <a:prstDash val="solid"/>
              <a:miter/>
            </a:ln>
          </p:spPr>
        </p:cxnSp>
        <p:cxnSp>
          <p:nvCxnSpPr>
            <p:cNvPr id="30" name="Straight Connector 72">
              <a:extLst>
                <a:ext uri="{FF2B5EF4-FFF2-40B4-BE49-F238E27FC236}">
                  <a16:creationId xmlns:a16="http://schemas.microsoft.com/office/drawing/2014/main" id="{8F74B7F6-E5F6-2BBE-BFA4-146ED29943A8}"/>
                </a:ext>
              </a:extLst>
            </p:cNvPr>
            <p:cNvCxnSpPr/>
            <p:nvPr/>
          </p:nvCxnSpPr>
          <p:spPr>
            <a:xfrm>
              <a:off x="8233367" y="2443148"/>
              <a:ext cx="1781672" cy="0"/>
            </a:xfrm>
            <a:prstGeom prst="straightConnector1">
              <a:avLst/>
            </a:prstGeom>
            <a:noFill/>
            <a:ln w="19046" cap="flat">
              <a:solidFill>
                <a:srgbClr val="C5EDEE"/>
              </a:solidFill>
              <a:prstDash val="solid"/>
              <a:miter/>
            </a:ln>
          </p:spPr>
        </p:cxnSp>
      </p:grpSp>
      <p:sp>
        <p:nvSpPr>
          <p:cNvPr id="31" name="TextBox 75">
            <a:extLst>
              <a:ext uri="{FF2B5EF4-FFF2-40B4-BE49-F238E27FC236}">
                <a16:creationId xmlns:a16="http://schemas.microsoft.com/office/drawing/2014/main" id="{68AA0ADA-61B8-7B50-D1C5-093EFC0F9B91}"/>
              </a:ext>
            </a:extLst>
          </p:cNvPr>
          <p:cNvSpPr txBox="1"/>
          <p:nvPr/>
        </p:nvSpPr>
        <p:spPr>
          <a:xfrm>
            <a:off x="7889443" y="1998375"/>
            <a:ext cx="2649720"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dirty="0">
                <a:solidFill>
                  <a:srgbClr val="000000"/>
                </a:solidFill>
                <a:uFillTx/>
                <a:latin typeface="Calibri"/>
              </a:rPr>
              <a:t>1. Forward pass</a:t>
            </a:r>
            <a:r>
              <a:rPr lang="en-GB" sz="1100" b="0" i="0" u="none" strike="noStrike" kern="1200" cap="none" spc="0" baseline="0" dirty="0">
                <a:solidFill>
                  <a:srgbClr val="000000"/>
                </a:solidFill>
                <a:uFillTx/>
                <a:latin typeface="Calibri"/>
              </a:rPr>
              <a:t>: Compute network output using current weights</a:t>
            </a:r>
          </a:p>
        </p:txBody>
      </p:sp>
      <p:grpSp>
        <p:nvGrpSpPr>
          <p:cNvPr id="32" name="Group 80">
            <a:extLst>
              <a:ext uri="{FF2B5EF4-FFF2-40B4-BE49-F238E27FC236}">
                <a16:creationId xmlns:a16="http://schemas.microsoft.com/office/drawing/2014/main" id="{82C5BB46-6D2B-896B-6837-5E4075ED0E0D}"/>
              </a:ext>
            </a:extLst>
          </p:cNvPr>
          <p:cNvGrpSpPr/>
          <p:nvPr/>
        </p:nvGrpSpPr>
        <p:grpSpPr>
          <a:xfrm>
            <a:off x="8064002" y="3383600"/>
            <a:ext cx="3273908" cy="332164"/>
            <a:chOff x="8064002" y="3383600"/>
            <a:chExt cx="3273908" cy="332164"/>
          </a:xfrm>
        </p:grpSpPr>
        <p:cxnSp>
          <p:nvCxnSpPr>
            <p:cNvPr id="33" name="Straight Connector 81">
              <a:extLst>
                <a:ext uri="{FF2B5EF4-FFF2-40B4-BE49-F238E27FC236}">
                  <a16:creationId xmlns:a16="http://schemas.microsoft.com/office/drawing/2014/main" id="{103EA506-038A-9259-FC87-F2D330F93C54}"/>
                </a:ext>
              </a:extLst>
            </p:cNvPr>
            <p:cNvCxnSpPr/>
            <p:nvPr/>
          </p:nvCxnSpPr>
          <p:spPr>
            <a:xfrm>
              <a:off x="8064002" y="3695940"/>
              <a:ext cx="2408392" cy="9455"/>
            </a:xfrm>
            <a:prstGeom prst="straightConnector1">
              <a:avLst/>
            </a:prstGeom>
            <a:noFill/>
            <a:ln w="19046" cap="flat">
              <a:solidFill>
                <a:srgbClr val="C5EDEE"/>
              </a:solidFill>
              <a:prstDash val="solid"/>
              <a:miter/>
            </a:ln>
          </p:spPr>
        </p:cxnSp>
        <p:cxnSp>
          <p:nvCxnSpPr>
            <p:cNvPr id="34" name="Straight Connector 82">
              <a:extLst>
                <a:ext uri="{FF2B5EF4-FFF2-40B4-BE49-F238E27FC236}">
                  <a16:creationId xmlns:a16="http://schemas.microsoft.com/office/drawing/2014/main" id="{801EE372-FFB6-D0E7-D87C-9C2E734463DA}"/>
                </a:ext>
              </a:extLst>
            </p:cNvPr>
            <p:cNvCxnSpPr/>
            <p:nvPr/>
          </p:nvCxnSpPr>
          <p:spPr>
            <a:xfrm>
              <a:off x="10470410" y="3383600"/>
              <a:ext cx="0" cy="332164"/>
            </a:xfrm>
            <a:prstGeom prst="straightConnector1">
              <a:avLst/>
            </a:prstGeom>
            <a:noFill/>
            <a:ln w="19046" cap="flat">
              <a:solidFill>
                <a:srgbClr val="C5EDEE"/>
              </a:solidFill>
              <a:prstDash val="solid"/>
              <a:miter/>
            </a:ln>
          </p:spPr>
        </p:cxnSp>
        <p:cxnSp>
          <p:nvCxnSpPr>
            <p:cNvPr id="35" name="Straight Connector 83">
              <a:extLst>
                <a:ext uri="{FF2B5EF4-FFF2-40B4-BE49-F238E27FC236}">
                  <a16:creationId xmlns:a16="http://schemas.microsoft.com/office/drawing/2014/main" id="{FF3477E3-35C4-55BB-6BB8-BDCBA6A53ACB}"/>
                </a:ext>
              </a:extLst>
            </p:cNvPr>
            <p:cNvCxnSpPr/>
            <p:nvPr/>
          </p:nvCxnSpPr>
          <p:spPr>
            <a:xfrm>
              <a:off x="9557007" y="3393027"/>
              <a:ext cx="1780903" cy="0"/>
            </a:xfrm>
            <a:prstGeom prst="straightConnector1">
              <a:avLst/>
            </a:prstGeom>
            <a:noFill/>
            <a:ln w="19046" cap="flat">
              <a:solidFill>
                <a:srgbClr val="C5EDEE"/>
              </a:solidFill>
              <a:prstDash val="solid"/>
              <a:miter/>
            </a:ln>
          </p:spPr>
        </p:cxnSp>
      </p:grpSp>
      <p:sp>
        <p:nvSpPr>
          <p:cNvPr id="36" name="TextBox 91">
            <a:extLst>
              <a:ext uri="{FF2B5EF4-FFF2-40B4-BE49-F238E27FC236}">
                <a16:creationId xmlns:a16="http://schemas.microsoft.com/office/drawing/2014/main" id="{5C3072F3-46CC-0609-2599-9823E26A4F91}"/>
              </a:ext>
            </a:extLst>
          </p:cNvPr>
          <p:cNvSpPr txBox="1"/>
          <p:nvPr/>
        </p:nvSpPr>
        <p:spPr>
          <a:xfrm>
            <a:off x="9160395" y="2932727"/>
            <a:ext cx="255617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2. Error Calculation</a:t>
            </a:r>
            <a:r>
              <a:rPr lang="en-GB" sz="1100" b="0" i="0" u="none" strike="noStrike" kern="1200" cap="none" spc="0" baseline="0">
                <a:solidFill>
                  <a:srgbClr val="000000"/>
                </a:solidFill>
                <a:uFillTx/>
                <a:latin typeface="Calibri"/>
              </a:rPr>
              <a:t>: Calculate error w.r.t. the expected output</a:t>
            </a:r>
          </a:p>
        </p:txBody>
      </p:sp>
      <p:grpSp>
        <p:nvGrpSpPr>
          <p:cNvPr id="37" name="Group 92">
            <a:extLst>
              <a:ext uri="{FF2B5EF4-FFF2-40B4-BE49-F238E27FC236}">
                <a16:creationId xmlns:a16="http://schemas.microsoft.com/office/drawing/2014/main" id="{66C591A7-7E76-4D28-25CA-A27D617A0780}"/>
              </a:ext>
            </a:extLst>
          </p:cNvPr>
          <p:cNvGrpSpPr/>
          <p:nvPr/>
        </p:nvGrpSpPr>
        <p:grpSpPr>
          <a:xfrm>
            <a:off x="7820470" y="4549149"/>
            <a:ext cx="3273908" cy="332155"/>
            <a:chOff x="7820470" y="4549149"/>
            <a:chExt cx="3273908" cy="332155"/>
          </a:xfrm>
        </p:grpSpPr>
        <p:cxnSp>
          <p:nvCxnSpPr>
            <p:cNvPr id="38" name="Straight Connector 93">
              <a:extLst>
                <a:ext uri="{FF2B5EF4-FFF2-40B4-BE49-F238E27FC236}">
                  <a16:creationId xmlns:a16="http://schemas.microsoft.com/office/drawing/2014/main" id="{826B18E7-CEDB-EA01-95AA-2755475EA4AF}"/>
                </a:ext>
              </a:extLst>
            </p:cNvPr>
            <p:cNvCxnSpPr/>
            <p:nvPr/>
          </p:nvCxnSpPr>
          <p:spPr>
            <a:xfrm>
              <a:off x="7820470" y="4861489"/>
              <a:ext cx="2336401" cy="9446"/>
            </a:xfrm>
            <a:prstGeom prst="straightConnector1">
              <a:avLst/>
            </a:prstGeom>
            <a:noFill/>
            <a:ln w="19046" cap="flat">
              <a:solidFill>
                <a:srgbClr val="C5EDEE"/>
              </a:solidFill>
              <a:prstDash val="solid"/>
              <a:miter/>
            </a:ln>
          </p:spPr>
        </p:cxnSp>
        <p:cxnSp>
          <p:nvCxnSpPr>
            <p:cNvPr id="39" name="Straight Connector 94">
              <a:extLst>
                <a:ext uri="{FF2B5EF4-FFF2-40B4-BE49-F238E27FC236}">
                  <a16:creationId xmlns:a16="http://schemas.microsoft.com/office/drawing/2014/main" id="{B4C50857-0AC5-9CDF-A369-DB29B4FA3612}"/>
                </a:ext>
              </a:extLst>
            </p:cNvPr>
            <p:cNvCxnSpPr/>
            <p:nvPr/>
          </p:nvCxnSpPr>
          <p:spPr>
            <a:xfrm>
              <a:off x="10160885" y="4549149"/>
              <a:ext cx="0" cy="332155"/>
            </a:xfrm>
            <a:prstGeom prst="straightConnector1">
              <a:avLst/>
            </a:prstGeom>
            <a:noFill/>
            <a:ln w="19046" cap="flat">
              <a:solidFill>
                <a:srgbClr val="C5EDEE"/>
              </a:solidFill>
              <a:prstDash val="solid"/>
              <a:miter/>
            </a:ln>
          </p:spPr>
        </p:cxnSp>
        <p:cxnSp>
          <p:nvCxnSpPr>
            <p:cNvPr id="40" name="Straight Connector 95">
              <a:extLst>
                <a:ext uri="{FF2B5EF4-FFF2-40B4-BE49-F238E27FC236}">
                  <a16:creationId xmlns:a16="http://schemas.microsoft.com/office/drawing/2014/main" id="{3F9A0366-3DAA-8548-186F-554A4B155435}"/>
                </a:ext>
              </a:extLst>
            </p:cNvPr>
            <p:cNvCxnSpPr/>
            <p:nvPr/>
          </p:nvCxnSpPr>
          <p:spPr>
            <a:xfrm>
              <a:off x="9313474" y="4558567"/>
              <a:ext cx="1780904" cy="0"/>
            </a:xfrm>
            <a:prstGeom prst="straightConnector1">
              <a:avLst/>
            </a:prstGeom>
            <a:noFill/>
            <a:ln w="19046" cap="flat">
              <a:solidFill>
                <a:srgbClr val="C5EDEE"/>
              </a:solidFill>
              <a:prstDash val="solid"/>
              <a:miter/>
            </a:ln>
          </p:spPr>
        </p:cxnSp>
      </p:grpSp>
      <p:sp>
        <p:nvSpPr>
          <p:cNvPr id="41" name="TextBox 96">
            <a:extLst>
              <a:ext uri="{FF2B5EF4-FFF2-40B4-BE49-F238E27FC236}">
                <a16:creationId xmlns:a16="http://schemas.microsoft.com/office/drawing/2014/main" id="{4D860D90-90C3-CB3C-D1BF-A8B2C6D41DF6}"/>
              </a:ext>
            </a:extLst>
          </p:cNvPr>
          <p:cNvSpPr txBox="1"/>
          <p:nvPr/>
        </p:nvSpPr>
        <p:spPr>
          <a:xfrm>
            <a:off x="8859255" y="3971815"/>
            <a:ext cx="2628479" cy="60016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3. Backward pass</a:t>
            </a:r>
            <a:r>
              <a:rPr lang="en-GB" sz="1100" b="0" i="0" u="none" strike="noStrike" kern="1200" cap="none" spc="0" baseline="0">
                <a:solidFill>
                  <a:srgbClr val="000000"/>
                </a:solidFill>
                <a:uFillTx/>
                <a:latin typeface="Calibri"/>
              </a:rPr>
              <a:t>: error get propagated backward upgrading the weights using the gradients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13" name="Rectangle: Rounded Corners 7">
            <a:extLst>
              <a:ext uri="{FF2B5EF4-FFF2-40B4-BE49-F238E27FC236}">
                <a16:creationId xmlns:a16="http://schemas.microsoft.com/office/drawing/2014/main" id="{484E78A5-159F-144E-BC7E-50257F5993D1}"/>
              </a:ext>
            </a:extLst>
          </p:cNvPr>
          <p:cNvSpPr/>
          <p:nvPr/>
        </p:nvSpPr>
        <p:spPr>
          <a:xfrm>
            <a:off x="2290234" y="1652801"/>
            <a:ext cx="7675107" cy="3507839"/>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pic>
        <p:nvPicPr>
          <p:cNvPr id="2" name="Picture 6" descr="Shape, circle">
            <a:extLst>
              <a:ext uri="{FF2B5EF4-FFF2-40B4-BE49-F238E27FC236}">
                <a16:creationId xmlns:a16="http://schemas.microsoft.com/office/drawing/2014/main" id="{5A854960-C67D-61D3-3AC0-E20AB1DF31FD}"/>
              </a:ext>
            </a:extLst>
          </p:cNvPr>
          <p:cNvPicPr>
            <a:picLocks noMove="1" noResize="1"/>
          </p:cNvPicPr>
          <p:nvPr/>
        </p:nvPicPr>
        <p:blipFill>
          <a:blip r:embed="rId2"/>
          <a:stretch>
            <a:fillRect/>
          </a:stretch>
        </p:blipFill>
        <p:spPr>
          <a:xfrm>
            <a:off x="-314635" y="-152229"/>
            <a:ext cx="2048539" cy="1501289"/>
          </a:xfrm>
          <a:prstGeom prst="rect">
            <a:avLst/>
          </a:prstGeom>
          <a:noFill/>
          <a:ln cap="flat">
            <a:noFill/>
          </a:ln>
        </p:spPr>
      </p:pic>
      <p:sp>
        <p:nvSpPr>
          <p:cNvPr id="3" name="TextBox 4">
            <a:extLst>
              <a:ext uri="{FF2B5EF4-FFF2-40B4-BE49-F238E27FC236}">
                <a16:creationId xmlns:a16="http://schemas.microsoft.com/office/drawing/2014/main" id="{3C4BE4A3-0DA8-C495-EDDF-28E06C7B2C3C}"/>
              </a:ext>
            </a:extLst>
          </p:cNvPr>
          <p:cNvSpPr txBox="1"/>
          <p:nvPr/>
        </p:nvSpPr>
        <p:spPr>
          <a:xfrm>
            <a:off x="3052349" y="-4489"/>
            <a:ext cx="6270763"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Forward-Forward</a:t>
            </a:r>
          </a:p>
        </p:txBody>
      </p:sp>
      <p:pic>
        <p:nvPicPr>
          <p:cNvPr id="4" name="Picture 6" descr="Chart, bubble chart&#10;&#10;Description automatically generated">
            <a:extLst>
              <a:ext uri="{FF2B5EF4-FFF2-40B4-BE49-F238E27FC236}">
                <a16:creationId xmlns:a16="http://schemas.microsoft.com/office/drawing/2014/main" id="{BBC2F143-3E37-134F-7128-647A28DE60D0}"/>
              </a:ext>
            </a:extLst>
          </p:cNvPr>
          <p:cNvPicPr>
            <a:picLocks noChangeAspect="1"/>
          </p:cNvPicPr>
          <p:nvPr/>
        </p:nvPicPr>
        <p:blipFill>
          <a:blip r:embed="rId3">
            <a:alphaModFix amt="52000"/>
          </a:blip>
          <a:srcRect l="25351" t="4376" r="24720" b="13612"/>
          <a:stretch>
            <a:fillRect/>
          </a:stretch>
        </p:blipFill>
        <p:spPr>
          <a:xfrm rot="20046842">
            <a:off x="10727000" y="-2628086"/>
            <a:ext cx="4962247" cy="4585368"/>
          </a:xfrm>
          <a:prstGeom prst="rect">
            <a:avLst/>
          </a:prstGeom>
          <a:noFill/>
          <a:ln cap="flat">
            <a:noFill/>
          </a:ln>
        </p:spPr>
      </p:pic>
      <p:pic>
        <p:nvPicPr>
          <p:cNvPr id="5" name="Picture 7" descr="Chart, bubble chart&#10;&#10;Description automatically generated">
            <a:extLst>
              <a:ext uri="{FF2B5EF4-FFF2-40B4-BE49-F238E27FC236}">
                <a16:creationId xmlns:a16="http://schemas.microsoft.com/office/drawing/2014/main" id="{C2F542FE-9CD7-507C-7EAB-2C140F0F6FA7}"/>
              </a:ext>
            </a:extLst>
          </p:cNvPr>
          <p:cNvPicPr>
            <a:picLocks noChangeAspect="1"/>
          </p:cNvPicPr>
          <p:nvPr/>
        </p:nvPicPr>
        <p:blipFill>
          <a:blip r:embed="rId4">
            <a:alphaModFix amt="52000"/>
          </a:blip>
          <a:srcRect l="25351" t="4376" r="24720" b="13612"/>
          <a:stretch>
            <a:fillRect/>
          </a:stretch>
        </p:blipFill>
        <p:spPr>
          <a:xfrm rot="18787733">
            <a:off x="9812052" y="5618823"/>
            <a:ext cx="4962247" cy="4585368"/>
          </a:xfrm>
          <a:prstGeom prst="rect">
            <a:avLst/>
          </a:prstGeom>
          <a:noFill/>
          <a:ln cap="flat">
            <a:noFill/>
          </a:ln>
        </p:spPr>
      </p:pic>
      <p:pic>
        <p:nvPicPr>
          <p:cNvPr id="6" name="Picture 4" descr="Chart, bubble chart&#10;&#10;Description automatically generated">
            <a:extLst>
              <a:ext uri="{FF2B5EF4-FFF2-40B4-BE49-F238E27FC236}">
                <a16:creationId xmlns:a16="http://schemas.microsoft.com/office/drawing/2014/main" id="{A4569372-FAD5-7B8A-D07A-7C9A00EAD451}"/>
              </a:ext>
            </a:extLst>
          </p:cNvPr>
          <p:cNvPicPr>
            <a:picLocks noChangeAspect="1"/>
          </p:cNvPicPr>
          <p:nvPr/>
        </p:nvPicPr>
        <p:blipFill>
          <a:blip r:embed="rId5">
            <a:alphaModFix amt="52000"/>
          </a:blip>
          <a:srcRect l="25351" t="4376" r="24720" b="13612"/>
          <a:stretch>
            <a:fillRect/>
          </a:stretch>
        </p:blipFill>
        <p:spPr>
          <a:xfrm rot="18986057">
            <a:off x="-3284313" y="4858856"/>
            <a:ext cx="4962247" cy="4585368"/>
          </a:xfrm>
          <a:prstGeom prst="rect">
            <a:avLst/>
          </a:prstGeom>
          <a:noFill/>
          <a:ln cap="flat">
            <a:noFill/>
          </a:ln>
        </p:spPr>
      </p:pic>
      <p:pic>
        <p:nvPicPr>
          <p:cNvPr id="7" name="Picture 5" descr="Chart, bubble chart&#10;&#10;Description automatically generated">
            <a:extLst>
              <a:ext uri="{FF2B5EF4-FFF2-40B4-BE49-F238E27FC236}">
                <a16:creationId xmlns:a16="http://schemas.microsoft.com/office/drawing/2014/main" id="{957C96AA-3EF5-F7A5-03DF-B71ECC9EEA52}"/>
              </a:ext>
            </a:extLst>
          </p:cNvPr>
          <p:cNvPicPr>
            <a:picLocks noChangeAspect="1"/>
          </p:cNvPicPr>
          <p:nvPr/>
        </p:nvPicPr>
        <p:blipFill>
          <a:blip r:embed="rId6">
            <a:alphaModFix amt="52000"/>
          </a:blip>
          <a:srcRect l="36400" t="55387" r="40619" b="12219"/>
          <a:stretch>
            <a:fillRect/>
          </a:stretch>
        </p:blipFill>
        <p:spPr>
          <a:xfrm rot="6768133">
            <a:off x="-829531" y="-420430"/>
            <a:ext cx="2283275" cy="1810704"/>
          </a:xfrm>
          <a:prstGeom prst="rect">
            <a:avLst/>
          </a:prstGeom>
          <a:noFill/>
          <a:ln cap="flat">
            <a:noFill/>
          </a:ln>
        </p:spPr>
      </p:pic>
      <p:sp>
        <p:nvSpPr>
          <p:cNvPr id="8" name="TextBox 12">
            <a:extLst>
              <a:ext uri="{FF2B5EF4-FFF2-40B4-BE49-F238E27FC236}">
                <a16:creationId xmlns:a16="http://schemas.microsoft.com/office/drawing/2014/main" id="{1B9EBE2F-0DC4-C884-0545-652003C9E4F6}"/>
              </a:ext>
            </a:extLst>
          </p:cNvPr>
          <p:cNvSpPr txBox="1"/>
          <p:nvPr/>
        </p:nvSpPr>
        <p:spPr>
          <a:xfrm>
            <a:off x="5156616" y="821090"/>
            <a:ext cx="2048539"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800" b="1" i="0" u="none" strike="noStrike" kern="1200" cap="none" spc="0" baseline="0" dirty="0">
                <a:solidFill>
                  <a:srgbClr val="9F23FE">
                    <a:alpha val="35000"/>
                  </a:srgbClr>
                </a:solidFill>
                <a:uFillTx/>
                <a:latin typeface="Calibri"/>
              </a:rPr>
              <a:t>Introduction</a:t>
            </a:r>
            <a:endParaRPr lang="en-GB" sz="2800" b="1" i="0" u="none" strike="noStrike" kern="1200" cap="none" spc="0" baseline="0" dirty="0">
              <a:solidFill>
                <a:srgbClr val="9F23FE">
                  <a:alpha val="35000"/>
                </a:srgbClr>
              </a:solidFill>
              <a:uFillTx/>
              <a:latin typeface="Calibri"/>
            </a:endParaRPr>
          </a:p>
        </p:txBody>
      </p:sp>
      <p:grpSp>
        <p:nvGrpSpPr>
          <p:cNvPr id="20" name="Group 69">
            <a:extLst>
              <a:ext uri="{FF2B5EF4-FFF2-40B4-BE49-F238E27FC236}">
                <a16:creationId xmlns:a16="http://schemas.microsoft.com/office/drawing/2014/main" id="{F19FB44C-570C-E4DD-87AF-4CCEB64B0928}"/>
              </a:ext>
            </a:extLst>
          </p:cNvPr>
          <p:cNvGrpSpPr/>
          <p:nvPr/>
        </p:nvGrpSpPr>
        <p:grpSpPr>
          <a:xfrm rot="4953294">
            <a:off x="7767681" y="8795821"/>
            <a:ext cx="2247358" cy="337039"/>
            <a:chOff x="7767681" y="2443148"/>
            <a:chExt cx="2247358" cy="337039"/>
          </a:xfrm>
        </p:grpSpPr>
        <p:cxnSp>
          <p:nvCxnSpPr>
            <p:cNvPr id="21" name="Straight Connector 70">
              <a:extLst>
                <a:ext uri="{FF2B5EF4-FFF2-40B4-BE49-F238E27FC236}">
                  <a16:creationId xmlns:a16="http://schemas.microsoft.com/office/drawing/2014/main" id="{811BE557-0510-BCC5-1361-4199208386C8}"/>
                </a:ext>
              </a:extLst>
            </p:cNvPr>
            <p:cNvCxnSpPr/>
            <p:nvPr/>
          </p:nvCxnSpPr>
          <p:spPr>
            <a:xfrm>
              <a:off x="7767681" y="2770741"/>
              <a:ext cx="1344580" cy="9446"/>
            </a:xfrm>
            <a:prstGeom prst="straightConnector1">
              <a:avLst/>
            </a:prstGeom>
            <a:noFill/>
            <a:ln w="19046" cap="flat">
              <a:solidFill>
                <a:srgbClr val="C5EDEE"/>
              </a:solidFill>
              <a:prstDash val="solid"/>
              <a:miter/>
            </a:ln>
          </p:spPr>
        </p:cxnSp>
        <p:cxnSp>
          <p:nvCxnSpPr>
            <p:cNvPr id="22" name="Straight Connector 71">
              <a:extLst>
                <a:ext uri="{FF2B5EF4-FFF2-40B4-BE49-F238E27FC236}">
                  <a16:creationId xmlns:a16="http://schemas.microsoft.com/office/drawing/2014/main" id="{38F30F20-FB7C-E1FA-0279-9E7EF803BA9B}"/>
                </a:ext>
              </a:extLst>
            </p:cNvPr>
            <p:cNvCxnSpPr/>
            <p:nvPr/>
          </p:nvCxnSpPr>
          <p:spPr>
            <a:xfrm>
              <a:off x="9118863" y="2443148"/>
              <a:ext cx="0" cy="332156"/>
            </a:xfrm>
            <a:prstGeom prst="straightConnector1">
              <a:avLst/>
            </a:prstGeom>
            <a:noFill/>
            <a:ln w="19046" cap="flat">
              <a:solidFill>
                <a:srgbClr val="C5EDEE"/>
              </a:solidFill>
              <a:prstDash val="solid"/>
              <a:miter/>
            </a:ln>
          </p:spPr>
        </p:cxnSp>
        <p:cxnSp>
          <p:nvCxnSpPr>
            <p:cNvPr id="23" name="Straight Connector 72">
              <a:extLst>
                <a:ext uri="{FF2B5EF4-FFF2-40B4-BE49-F238E27FC236}">
                  <a16:creationId xmlns:a16="http://schemas.microsoft.com/office/drawing/2014/main" id="{B60BF8CA-9EE3-7ABB-7006-967C22DD9802}"/>
                </a:ext>
              </a:extLst>
            </p:cNvPr>
            <p:cNvCxnSpPr/>
            <p:nvPr/>
          </p:nvCxnSpPr>
          <p:spPr>
            <a:xfrm>
              <a:off x="8233367" y="2443148"/>
              <a:ext cx="1781672" cy="0"/>
            </a:xfrm>
            <a:prstGeom prst="straightConnector1">
              <a:avLst/>
            </a:prstGeom>
            <a:noFill/>
            <a:ln w="19046" cap="flat">
              <a:solidFill>
                <a:srgbClr val="C5EDEE"/>
              </a:solidFill>
              <a:prstDash val="solid"/>
              <a:miter/>
            </a:ln>
          </p:spPr>
        </p:cxnSp>
      </p:grpSp>
      <p:sp>
        <p:nvSpPr>
          <p:cNvPr id="24" name="TextBox 75">
            <a:extLst>
              <a:ext uri="{FF2B5EF4-FFF2-40B4-BE49-F238E27FC236}">
                <a16:creationId xmlns:a16="http://schemas.microsoft.com/office/drawing/2014/main" id="{FAA2C90C-BA57-DBB8-EF8B-BCB9FD4EA81F}"/>
              </a:ext>
            </a:extLst>
          </p:cNvPr>
          <p:cNvSpPr txBox="1"/>
          <p:nvPr/>
        </p:nvSpPr>
        <p:spPr>
          <a:xfrm rot="4953294">
            <a:off x="7889443" y="8351048"/>
            <a:ext cx="2649720"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dirty="0">
                <a:solidFill>
                  <a:srgbClr val="000000"/>
                </a:solidFill>
                <a:uFillTx/>
                <a:latin typeface="Calibri"/>
              </a:rPr>
              <a:t>1. Forward pass</a:t>
            </a:r>
            <a:r>
              <a:rPr lang="en-GB" sz="1100" b="0" i="0" u="none" strike="noStrike" kern="1200" cap="none" spc="0" baseline="0" dirty="0">
                <a:solidFill>
                  <a:srgbClr val="000000"/>
                </a:solidFill>
                <a:uFillTx/>
                <a:latin typeface="Calibri"/>
              </a:rPr>
              <a:t>: Compute network output using current weights</a:t>
            </a:r>
          </a:p>
        </p:txBody>
      </p:sp>
      <p:grpSp>
        <p:nvGrpSpPr>
          <p:cNvPr id="25" name="Group 80">
            <a:extLst>
              <a:ext uri="{FF2B5EF4-FFF2-40B4-BE49-F238E27FC236}">
                <a16:creationId xmlns:a16="http://schemas.microsoft.com/office/drawing/2014/main" id="{B4A725A4-650A-8172-E463-7C3AA4EC8500}"/>
              </a:ext>
            </a:extLst>
          </p:cNvPr>
          <p:cNvGrpSpPr/>
          <p:nvPr/>
        </p:nvGrpSpPr>
        <p:grpSpPr>
          <a:xfrm rot="4953294">
            <a:off x="8064002" y="9736273"/>
            <a:ext cx="3273908" cy="332164"/>
            <a:chOff x="8064002" y="3383600"/>
            <a:chExt cx="3273908" cy="332164"/>
          </a:xfrm>
        </p:grpSpPr>
        <p:cxnSp>
          <p:nvCxnSpPr>
            <p:cNvPr id="26" name="Straight Connector 81">
              <a:extLst>
                <a:ext uri="{FF2B5EF4-FFF2-40B4-BE49-F238E27FC236}">
                  <a16:creationId xmlns:a16="http://schemas.microsoft.com/office/drawing/2014/main" id="{DBABC233-DEA9-A09C-61B5-3D66A4650266}"/>
                </a:ext>
              </a:extLst>
            </p:cNvPr>
            <p:cNvCxnSpPr/>
            <p:nvPr/>
          </p:nvCxnSpPr>
          <p:spPr>
            <a:xfrm>
              <a:off x="8064002" y="3695940"/>
              <a:ext cx="2408392" cy="9455"/>
            </a:xfrm>
            <a:prstGeom prst="straightConnector1">
              <a:avLst/>
            </a:prstGeom>
            <a:noFill/>
            <a:ln w="19046" cap="flat">
              <a:solidFill>
                <a:srgbClr val="C5EDEE"/>
              </a:solidFill>
              <a:prstDash val="solid"/>
              <a:miter/>
            </a:ln>
          </p:spPr>
        </p:cxnSp>
        <p:cxnSp>
          <p:nvCxnSpPr>
            <p:cNvPr id="27" name="Straight Connector 82">
              <a:extLst>
                <a:ext uri="{FF2B5EF4-FFF2-40B4-BE49-F238E27FC236}">
                  <a16:creationId xmlns:a16="http://schemas.microsoft.com/office/drawing/2014/main" id="{27B98CB7-1B38-3CE8-0014-B5F49D074125}"/>
                </a:ext>
              </a:extLst>
            </p:cNvPr>
            <p:cNvCxnSpPr/>
            <p:nvPr/>
          </p:nvCxnSpPr>
          <p:spPr>
            <a:xfrm>
              <a:off x="10470410" y="3383600"/>
              <a:ext cx="0" cy="332164"/>
            </a:xfrm>
            <a:prstGeom prst="straightConnector1">
              <a:avLst/>
            </a:prstGeom>
            <a:noFill/>
            <a:ln w="19046" cap="flat">
              <a:solidFill>
                <a:srgbClr val="C5EDEE"/>
              </a:solidFill>
              <a:prstDash val="solid"/>
              <a:miter/>
            </a:ln>
          </p:spPr>
        </p:cxnSp>
        <p:cxnSp>
          <p:nvCxnSpPr>
            <p:cNvPr id="28" name="Straight Connector 83">
              <a:extLst>
                <a:ext uri="{FF2B5EF4-FFF2-40B4-BE49-F238E27FC236}">
                  <a16:creationId xmlns:a16="http://schemas.microsoft.com/office/drawing/2014/main" id="{04202F71-A822-FEC2-06CD-76A98D6096D1}"/>
                </a:ext>
              </a:extLst>
            </p:cNvPr>
            <p:cNvCxnSpPr/>
            <p:nvPr/>
          </p:nvCxnSpPr>
          <p:spPr>
            <a:xfrm>
              <a:off x="9557007" y="3393027"/>
              <a:ext cx="1780903" cy="0"/>
            </a:xfrm>
            <a:prstGeom prst="straightConnector1">
              <a:avLst/>
            </a:prstGeom>
            <a:noFill/>
            <a:ln w="19046" cap="flat">
              <a:solidFill>
                <a:srgbClr val="C5EDEE"/>
              </a:solidFill>
              <a:prstDash val="solid"/>
              <a:miter/>
            </a:ln>
          </p:spPr>
        </p:cxnSp>
      </p:grpSp>
      <p:sp>
        <p:nvSpPr>
          <p:cNvPr id="29" name="TextBox 91">
            <a:extLst>
              <a:ext uri="{FF2B5EF4-FFF2-40B4-BE49-F238E27FC236}">
                <a16:creationId xmlns:a16="http://schemas.microsoft.com/office/drawing/2014/main" id="{405E7BA7-5575-69C1-2DF8-42CC77C3DA95}"/>
              </a:ext>
            </a:extLst>
          </p:cNvPr>
          <p:cNvSpPr txBox="1"/>
          <p:nvPr/>
        </p:nvSpPr>
        <p:spPr>
          <a:xfrm rot="4953294">
            <a:off x="9160395" y="9285400"/>
            <a:ext cx="255617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2. Error Calculation</a:t>
            </a:r>
            <a:r>
              <a:rPr lang="en-GB" sz="1100" b="0" i="0" u="none" strike="noStrike" kern="1200" cap="none" spc="0" baseline="0">
                <a:solidFill>
                  <a:srgbClr val="000000"/>
                </a:solidFill>
                <a:uFillTx/>
                <a:latin typeface="Calibri"/>
              </a:rPr>
              <a:t>: Calculate error w.r.t. the expected output</a:t>
            </a:r>
          </a:p>
        </p:txBody>
      </p:sp>
      <p:grpSp>
        <p:nvGrpSpPr>
          <p:cNvPr id="30" name="Group 92">
            <a:extLst>
              <a:ext uri="{FF2B5EF4-FFF2-40B4-BE49-F238E27FC236}">
                <a16:creationId xmlns:a16="http://schemas.microsoft.com/office/drawing/2014/main" id="{D82C8C48-869B-D05B-126D-06B22F281ED2}"/>
              </a:ext>
            </a:extLst>
          </p:cNvPr>
          <p:cNvGrpSpPr/>
          <p:nvPr/>
        </p:nvGrpSpPr>
        <p:grpSpPr>
          <a:xfrm rot="4953294">
            <a:off x="7820470" y="10901822"/>
            <a:ext cx="3273908" cy="332155"/>
            <a:chOff x="7820470" y="4549149"/>
            <a:chExt cx="3273908" cy="332155"/>
          </a:xfrm>
        </p:grpSpPr>
        <p:cxnSp>
          <p:nvCxnSpPr>
            <p:cNvPr id="31" name="Straight Connector 93">
              <a:extLst>
                <a:ext uri="{FF2B5EF4-FFF2-40B4-BE49-F238E27FC236}">
                  <a16:creationId xmlns:a16="http://schemas.microsoft.com/office/drawing/2014/main" id="{063DDBAB-A752-B7C5-56C3-F37FFEE044AC}"/>
                </a:ext>
              </a:extLst>
            </p:cNvPr>
            <p:cNvCxnSpPr/>
            <p:nvPr/>
          </p:nvCxnSpPr>
          <p:spPr>
            <a:xfrm>
              <a:off x="7820470" y="4861489"/>
              <a:ext cx="2336401" cy="9446"/>
            </a:xfrm>
            <a:prstGeom prst="straightConnector1">
              <a:avLst/>
            </a:prstGeom>
            <a:noFill/>
            <a:ln w="19046" cap="flat">
              <a:solidFill>
                <a:srgbClr val="C5EDEE"/>
              </a:solidFill>
              <a:prstDash val="solid"/>
              <a:miter/>
            </a:ln>
          </p:spPr>
        </p:cxnSp>
        <p:cxnSp>
          <p:nvCxnSpPr>
            <p:cNvPr id="32" name="Straight Connector 94">
              <a:extLst>
                <a:ext uri="{FF2B5EF4-FFF2-40B4-BE49-F238E27FC236}">
                  <a16:creationId xmlns:a16="http://schemas.microsoft.com/office/drawing/2014/main" id="{3B8CA8EC-DACA-D6B2-A03F-47FB16A0B8FD}"/>
                </a:ext>
              </a:extLst>
            </p:cNvPr>
            <p:cNvCxnSpPr/>
            <p:nvPr/>
          </p:nvCxnSpPr>
          <p:spPr>
            <a:xfrm>
              <a:off x="10160885" y="4549149"/>
              <a:ext cx="0" cy="332155"/>
            </a:xfrm>
            <a:prstGeom prst="straightConnector1">
              <a:avLst/>
            </a:prstGeom>
            <a:noFill/>
            <a:ln w="19046" cap="flat">
              <a:solidFill>
                <a:srgbClr val="C5EDEE"/>
              </a:solidFill>
              <a:prstDash val="solid"/>
              <a:miter/>
            </a:ln>
          </p:spPr>
        </p:cxnSp>
        <p:cxnSp>
          <p:nvCxnSpPr>
            <p:cNvPr id="33" name="Straight Connector 95">
              <a:extLst>
                <a:ext uri="{FF2B5EF4-FFF2-40B4-BE49-F238E27FC236}">
                  <a16:creationId xmlns:a16="http://schemas.microsoft.com/office/drawing/2014/main" id="{1089EBB5-25DA-5149-9893-44F7E4C8125D}"/>
                </a:ext>
              </a:extLst>
            </p:cNvPr>
            <p:cNvCxnSpPr/>
            <p:nvPr/>
          </p:nvCxnSpPr>
          <p:spPr>
            <a:xfrm>
              <a:off x="9313474" y="4558567"/>
              <a:ext cx="1780904" cy="0"/>
            </a:xfrm>
            <a:prstGeom prst="straightConnector1">
              <a:avLst/>
            </a:prstGeom>
            <a:noFill/>
            <a:ln w="19046" cap="flat">
              <a:solidFill>
                <a:srgbClr val="C5EDEE"/>
              </a:solidFill>
              <a:prstDash val="solid"/>
              <a:miter/>
            </a:ln>
          </p:spPr>
        </p:cxnSp>
      </p:grpSp>
      <p:sp>
        <p:nvSpPr>
          <p:cNvPr id="34" name="TextBox 96">
            <a:extLst>
              <a:ext uri="{FF2B5EF4-FFF2-40B4-BE49-F238E27FC236}">
                <a16:creationId xmlns:a16="http://schemas.microsoft.com/office/drawing/2014/main" id="{6D9EF4E4-61FA-D5CB-42AF-4102955A0D95}"/>
              </a:ext>
            </a:extLst>
          </p:cNvPr>
          <p:cNvSpPr txBox="1"/>
          <p:nvPr/>
        </p:nvSpPr>
        <p:spPr>
          <a:xfrm rot="4953294">
            <a:off x="8859255" y="10324488"/>
            <a:ext cx="2628479" cy="60016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3. Backward pass</a:t>
            </a:r>
            <a:r>
              <a:rPr lang="en-GB" sz="1100" b="0" i="0" u="none" strike="noStrike" kern="1200" cap="none" spc="0" baseline="0">
                <a:solidFill>
                  <a:srgbClr val="000000"/>
                </a:solidFill>
                <a:uFillTx/>
                <a:latin typeface="Calibri"/>
              </a:rPr>
              <a:t>: error get propagated backward upgrading the weights using the gradients</a:t>
            </a:r>
          </a:p>
        </p:txBody>
      </p:sp>
      <p:grpSp>
        <p:nvGrpSpPr>
          <p:cNvPr id="35" name="Group 45">
            <a:extLst>
              <a:ext uri="{FF2B5EF4-FFF2-40B4-BE49-F238E27FC236}">
                <a16:creationId xmlns:a16="http://schemas.microsoft.com/office/drawing/2014/main" id="{57869145-DA6A-2BB5-9095-4BD70FD66804}"/>
              </a:ext>
            </a:extLst>
          </p:cNvPr>
          <p:cNvGrpSpPr/>
          <p:nvPr/>
        </p:nvGrpSpPr>
        <p:grpSpPr>
          <a:xfrm rot="16710375">
            <a:off x="1398757" y="10681630"/>
            <a:ext cx="3144101" cy="332165"/>
            <a:chOff x="1398757" y="4547530"/>
            <a:chExt cx="3144101" cy="332165"/>
          </a:xfrm>
        </p:grpSpPr>
        <p:cxnSp>
          <p:nvCxnSpPr>
            <p:cNvPr id="36" name="Straight Connector 35">
              <a:extLst>
                <a:ext uri="{FF2B5EF4-FFF2-40B4-BE49-F238E27FC236}">
                  <a16:creationId xmlns:a16="http://schemas.microsoft.com/office/drawing/2014/main" id="{AB7C3599-0A35-86CE-0F3B-EFADA02F62A3}"/>
                </a:ext>
              </a:extLst>
            </p:cNvPr>
            <p:cNvCxnSpPr/>
            <p:nvPr/>
          </p:nvCxnSpPr>
          <p:spPr>
            <a:xfrm flipH="1">
              <a:off x="2206822" y="4879695"/>
              <a:ext cx="2336036" cy="0"/>
            </a:xfrm>
            <a:prstGeom prst="straightConnector1">
              <a:avLst/>
            </a:prstGeom>
            <a:noFill/>
            <a:ln w="19046" cap="flat">
              <a:solidFill>
                <a:srgbClr val="EFBAE1">
                  <a:alpha val="73000"/>
                </a:srgbClr>
              </a:solidFill>
              <a:prstDash val="solid"/>
              <a:miter/>
            </a:ln>
          </p:spPr>
        </p:cxnSp>
        <p:cxnSp>
          <p:nvCxnSpPr>
            <p:cNvPr id="37" name="Straight Connector 37">
              <a:extLst>
                <a:ext uri="{FF2B5EF4-FFF2-40B4-BE49-F238E27FC236}">
                  <a16:creationId xmlns:a16="http://schemas.microsoft.com/office/drawing/2014/main" id="{D2A2AF8D-10AA-7E7A-CDE0-3C29D2F38400}"/>
                </a:ext>
              </a:extLst>
            </p:cNvPr>
            <p:cNvCxnSpPr/>
            <p:nvPr/>
          </p:nvCxnSpPr>
          <p:spPr>
            <a:xfrm>
              <a:off x="2215902" y="4547530"/>
              <a:ext cx="0" cy="332165"/>
            </a:xfrm>
            <a:prstGeom prst="straightConnector1">
              <a:avLst/>
            </a:prstGeom>
            <a:noFill/>
            <a:ln w="19046" cap="flat">
              <a:solidFill>
                <a:srgbClr val="EFBAE1">
                  <a:alpha val="73000"/>
                </a:srgbClr>
              </a:solidFill>
              <a:prstDash val="solid"/>
              <a:miter/>
            </a:ln>
          </p:spPr>
        </p:cxnSp>
        <p:cxnSp>
          <p:nvCxnSpPr>
            <p:cNvPr id="38" name="Straight Connector 42">
              <a:extLst>
                <a:ext uri="{FF2B5EF4-FFF2-40B4-BE49-F238E27FC236}">
                  <a16:creationId xmlns:a16="http://schemas.microsoft.com/office/drawing/2014/main" id="{D6C99AD8-24B9-AD6C-19B8-CE3F7CBE7A7F}"/>
                </a:ext>
              </a:extLst>
            </p:cNvPr>
            <p:cNvCxnSpPr/>
            <p:nvPr/>
          </p:nvCxnSpPr>
          <p:spPr>
            <a:xfrm flipH="1">
              <a:off x="1398757" y="4547530"/>
              <a:ext cx="1736043" cy="0"/>
            </a:xfrm>
            <a:prstGeom prst="straightConnector1">
              <a:avLst/>
            </a:prstGeom>
            <a:noFill/>
            <a:ln w="19046" cap="flat">
              <a:solidFill>
                <a:srgbClr val="EFBAE1">
                  <a:alpha val="73000"/>
                </a:srgbClr>
              </a:solidFill>
              <a:prstDash val="solid"/>
              <a:miter/>
            </a:ln>
          </p:spPr>
        </p:cxnSp>
      </p:grpSp>
      <p:sp>
        <p:nvSpPr>
          <p:cNvPr id="39" name="TextBox 43">
            <a:extLst>
              <a:ext uri="{FF2B5EF4-FFF2-40B4-BE49-F238E27FC236}">
                <a16:creationId xmlns:a16="http://schemas.microsoft.com/office/drawing/2014/main" id="{2DD995B7-926B-7336-63BE-0D1AC132A1A2}"/>
              </a:ext>
            </a:extLst>
          </p:cNvPr>
          <p:cNvSpPr txBox="1"/>
          <p:nvPr/>
        </p:nvSpPr>
        <p:spPr>
          <a:xfrm rot="16710375">
            <a:off x="1970970" y="8171611"/>
            <a:ext cx="241325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Iterative algorithm used to train Deep Neural Networks</a:t>
            </a:r>
          </a:p>
        </p:txBody>
      </p:sp>
      <p:grpSp>
        <p:nvGrpSpPr>
          <p:cNvPr id="40" name="Group 65">
            <a:extLst>
              <a:ext uri="{FF2B5EF4-FFF2-40B4-BE49-F238E27FC236}">
                <a16:creationId xmlns:a16="http://schemas.microsoft.com/office/drawing/2014/main" id="{13B598D9-9EA7-F632-07CC-FF1A7150EBD9}"/>
              </a:ext>
            </a:extLst>
          </p:cNvPr>
          <p:cNvGrpSpPr/>
          <p:nvPr/>
        </p:nvGrpSpPr>
        <p:grpSpPr>
          <a:xfrm rot="16710375">
            <a:off x="843067" y="9497711"/>
            <a:ext cx="3243432" cy="332165"/>
            <a:chOff x="843067" y="3363611"/>
            <a:chExt cx="3243432" cy="332165"/>
          </a:xfrm>
        </p:grpSpPr>
        <p:cxnSp>
          <p:nvCxnSpPr>
            <p:cNvPr id="41" name="Straight Connector 56">
              <a:extLst>
                <a:ext uri="{FF2B5EF4-FFF2-40B4-BE49-F238E27FC236}">
                  <a16:creationId xmlns:a16="http://schemas.microsoft.com/office/drawing/2014/main" id="{44B355F6-9DBB-367E-4A52-33CFB79EFDF5}"/>
                </a:ext>
              </a:extLst>
            </p:cNvPr>
            <p:cNvCxnSpPr/>
            <p:nvPr/>
          </p:nvCxnSpPr>
          <p:spPr>
            <a:xfrm flipH="1">
              <a:off x="1679195" y="3695776"/>
              <a:ext cx="2407304" cy="0"/>
            </a:xfrm>
            <a:prstGeom prst="straightConnector1">
              <a:avLst/>
            </a:prstGeom>
            <a:noFill/>
            <a:ln w="19046" cap="flat">
              <a:solidFill>
                <a:srgbClr val="EFBAE1">
                  <a:alpha val="73000"/>
                </a:srgbClr>
              </a:solidFill>
              <a:prstDash val="solid"/>
              <a:miter/>
            </a:ln>
          </p:spPr>
        </p:cxnSp>
        <p:cxnSp>
          <p:nvCxnSpPr>
            <p:cNvPr id="42" name="Straight Connector 57">
              <a:extLst>
                <a:ext uri="{FF2B5EF4-FFF2-40B4-BE49-F238E27FC236}">
                  <a16:creationId xmlns:a16="http://schemas.microsoft.com/office/drawing/2014/main" id="{92277AAE-7B17-28C3-BDBD-3DF24389A900}"/>
                </a:ext>
              </a:extLst>
            </p:cNvPr>
            <p:cNvCxnSpPr/>
            <p:nvPr/>
          </p:nvCxnSpPr>
          <p:spPr>
            <a:xfrm>
              <a:off x="1675875" y="3363611"/>
              <a:ext cx="0" cy="332165"/>
            </a:xfrm>
            <a:prstGeom prst="straightConnector1">
              <a:avLst/>
            </a:prstGeom>
            <a:noFill/>
            <a:ln w="19046" cap="flat">
              <a:solidFill>
                <a:srgbClr val="EFBAE1">
                  <a:alpha val="73000"/>
                </a:srgbClr>
              </a:solidFill>
              <a:prstDash val="solid"/>
              <a:miter/>
            </a:ln>
          </p:spPr>
        </p:cxnSp>
        <p:cxnSp>
          <p:nvCxnSpPr>
            <p:cNvPr id="43" name="Straight Connector 58">
              <a:extLst>
                <a:ext uri="{FF2B5EF4-FFF2-40B4-BE49-F238E27FC236}">
                  <a16:creationId xmlns:a16="http://schemas.microsoft.com/office/drawing/2014/main" id="{5D1E976F-E19A-773A-5914-F7116E6F37B2}"/>
                </a:ext>
              </a:extLst>
            </p:cNvPr>
            <p:cNvCxnSpPr/>
            <p:nvPr/>
          </p:nvCxnSpPr>
          <p:spPr>
            <a:xfrm flipH="1">
              <a:off x="843067" y="3363611"/>
              <a:ext cx="1781672" cy="0"/>
            </a:xfrm>
            <a:prstGeom prst="straightConnector1">
              <a:avLst/>
            </a:prstGeom>
            <a:noFill/>
            <a:ln w="19046" cap="flat">
              <a:solidFill>
                <a:srgbClr val="EFBAE1">
                  <a:alpha val="73000"/>
                </a:srgbClr>
              </a:solidFill>
              <a:prstDash val="solid"/>
              <a:miter/>
            </a:ln>
          </p:spPr>
        </p:cxnSp>
      </p:grpSp>
      <p:sp>
        <p:nvSpPr>
          <p:cNvPr id="44" name="TextBox 60">
            <a:extLst>
              <a:ext uri="{FF2B5EF4-FFF2-40B4-BE49-F238E27FC236}">
                <a16:creationId xmlns:a16="http://schemas.microsoft.com/office/drawing/2014/main" id="{856B7845-F14C-A893-3BAE-113200A2B7A0}"/>
              </a:ext>
            </a:extLst>
          </p:cNvPr>
          <p:cNvSpPr txBox="1"/>
          <p:nvPr/>
        </p:nvSpPr>
        <p:spPr>
          <a:xfrm rot="16710375">
            <a:off x="475433" y="9061963"/>
            <a:ext cx="255617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Optimizes the parameters by minimizing the prediction error</a:t>
            </a:r>
          </a:p>
        </p:txBody>
      </p:sp>
      <p:grpSp>
        <p:nvGrpSpPr>
          <p:cNvPr id="45" name="Group 61">
            <a:extLst>
              <a:ext uri="{FF2B5EF4-FFF2-40B4-BE49-F238E27FC236}">
                <a16:creationId xmlns:a16="http://schemas.microsoft.com/office/drawing/2014/main" id="{CCBDE666-58E0-D26B-D328-FED553E0801F}"/>
              </a:ext>
            </a:extLst>
          </p:cNvPr>
          <p:cNvGrpSpPr/>
          <p:nvPr/>
        </p:nvGrpSpPr>
        <p:grpSpPr>
          <a:xfrm rot="16710375">
            <a:off x="2244522" y="8577221"/>
            <a:ext cx="2065319" cy="332156"/>
            <a:chOff x="2244522" y="2443121"/>
            <a:chExt cx="2065319" cy="332156"/>
          </a:xfrm>
        </p:grpSpPr>
        <p:cxnSp>
          <p:nvCxnSpPr>
            <p:cNvPr id="46" name="Straight Connector 62">
              <a:extLst>
                <a:ext uri="{FF2B5EF4-FFF2-40B4-BE49-F238E27FC236}">
                  <a16:creationId xmlns:a16="http://schemas.microsoft.com/office/drawing/2014/main" id="{F4D7D728-A99B-1236-A3B2-9D6AFC373370}"/>
                </a:ext>
              </a:extLst>
            </p:cNvPr>
            <p:cNvCxnSpPr/>
            <p:nvPr/>
          </p:nvCxnSpPr>
          <p:spPr>
            <a:xfrm flipH="1">
              <a:off x="3121843" y="2773055"/>
              <a:ext cx="1187998" cy="2222"/>
            </a:xfrm>
            <a:prstGeom prst="straightConnector1">
              <a:avLst/>
            </a:prstGeom>
            <a:noFill/>
            <a:ln w="19046" cap="flat">
              <a:solidFill>
                <a:srgbClr val="EFBAE1">
                  <a:alpha val="73000"/>
                </a:srgbClr>
              </a:solidFill>
              <a:prstDash val="solid"/>
              <a:miter/>
            </a:ln>
          </p:spPr>
        </p:cxnSp>
        <p:cxnSp>
          <p:nvCxnSpPr>
            <p:cNvPr id="47" name="Straight Connector 63">
              <a:extLst>
                <a:ext uri="{FF2B5EF4-FFF2-40B4-BE49-F238E27FC236}">
                  <a16:creationId xmlns:a16="http://schemas.microsoft.com/office/drawing/2014/main" id="{2085CE39-D665-6069-6847-54CF9406FF97}"/>
                </a:ext>
              </a:extLst>
            </p:cNvPr>
            <p:cNvCxnSpPr/>
            <p:nvPr/>
          </p:nvCxnSpPr>
          <p:spPr>
            <a:xfrm>
              <a:off x="3121843" y="2443121"/>
              <a:ext cx="0" cy="332156"/>
            </a:xfrm>
            <a:prstGeom prst="straightConnector1">
              <a:avLst/>
            </a:prstGeom>
            <a:noFill/>
            <a:ln w="19046" cap="flat">
              <a:solidFill>
                <a:srgbClr val="EFBAE1">
                  <a:alpha val="73000"/>
                </a:srgbClr>
              </a:solidFill>
              <a:prstDash val="solid"/>
              <a:miter/>
            </a:ln>
          </p:spPr>
        </p:cxnSp>
        <p:cxnSp>
          <p:nvCxnSpPr>
            <p:cNvPr id="48" name="Straight Connector 64">
              <a:extLst>
                <a:ext uri="{FF2B5EF4-FFF2-40B4-BE49-F238E27FC236}">
                  <a16:creationId xmlns:a16="http://schemas.microsoft.com/office/drawing/2014/main" id="{58412FE4-B616-D25B-1D93-605179366BBB}"/>
                </a:ext>
              </a:extLst>
            </p:cNvPr>
            <p:cNvCxnSpPr/>
            <p:nvPr/>
          </p:nvCxnSpPr>
          <p:spPr>
            <a:xfrm flipH="1">
              <a:off x="2244522" y="2443121"/>
              <a:ext cx="1781672" cy="0"/>
            </a:xfrm>
            <a:prstGeom prst="straightConnector1">
              <a:avLst/>
            </a:prstGeom>
            <a:noFill/>
            <a:ln w="19046" cap="flat">
              <a:solidFill>
                <a:srgbClr val="EFBAE1">
                  <a:alpha val="73000"/>
                </a:srgbClr>
              </a:solidFill>
              <a:prstDash val="solid"/>
              <a:miter/>
            </a:ln>
          </p:spPr>
        </p:cxnSp>
      </p:grpSp>
      <p:sp>
        <p:nvSpPr>
          <p:cNvPr id="49" name="TextBox 68">
            <a:extLst>
              <a:ext uri="{FF2B5EF4-FFF2-40B4-BE49-F238E27FC236}">
                <a16:creationId xmlns:a16="http://schemas.microsoft.com/office/drawing/2014/main" id="{CBE0E7CC-1234-0BCB-955B-0941B2C39F4E}"/>
              </a:ext>
            </a:extLst>
          </p:cNvPr>
          <p:cNvSpPr txBox="1"/>
          <p:nvPr/>
        </p:nvSpPr>
        <p:spPr>
          <a:xfrm rot="16710375">
            <a:off x="1088593" y="10242919"/>
            <a:ext cx="255617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Error gets minimized by the calculation of gradients</a:t>
            </a:r>
          </a:p>
        </p:txBody>
      </p:sp>
      <p:sp>
        <p:nvSpPr>
          <p:cNvPr id="14" name="TextBox 5">
            <a:extLst>
              <a:ext uri="{FF2B5EF4-FFF2-40B4-BE49-F238E27FC236}">
                <a16:creationId xmlns:a16="http://schemas.microsoft.com/office/drawing/2014/main" id="{1100A3BD-EE13-64AD-69F3-5A4CF9BBFC9B}"/>
              </a:ext>
            </a:extLst>
          </p:cNvPr>
          <p:cNvSpPr txBox="1"/>
          <p:nvPr/>
        </p:nvSpPr>
        <p:spPr>
          <a:xfrm>
            <a:off x="2705223" y="2229635"/>
            <a:ext cx="6965014" cy="2246769"/>
          </a:xfrm>
          <a:prstGeom prst="rect">
            <a:avLst/>
          </a:prstGeom>
          <a:noFill/>
          <a:ln cap="flat">
            <a:noFill/>
          </a:ln>
        </p:spPr>
        <p:txBody>
          <a:bodyPr vert="horz" wrap="square" lIns="91440" tIns="45720" rIns="91440" bIns="45720" anchor="t" anchorCtr="0" compatLnSpc="1">
            <a:spAutoFit/>
          </a:bodyPr>
          <a:lstStyle/>
          <a:p>
            <a:pPr algn="l">
              <a:buFont typeface="Arial" panose="020B0604020202020204" pitchFamily="34" charset="0"/>
              <a:buChar char="•"/>
            </a:pPr>
            <a:r>
              <a:rPr lang="en-GB" sz="2800" b="0" i="0" dirty="0">
                <a:solidFill>
                  <a:srgbClr val="111111"/>
                </a:solidFill>
                <a:effectLst/>
                <a:latin typeface="-apple-system"/>
              </a:rPr>
              <a:t>  Introduced by Geoffrey Hinton</a:t>
            </a:r>
          </a:p>
          <a:p>
            <a:pPr algn="l">
              <a:buFont typeface="Arial" panose="020B0604020202020204" pitchFamily="34" charset="0"/>
              <a:buChar char="•"/>
            </a:pPr>
            <a:endParaRPr lang="en-GB" sz="2800" b="0" i="0" dirty="0">
              <a:solidFill>
                <a:srgbClr val="111111"/>
              </a:solidFill>
              <a:effectLst/>
              <a:latin typeface="-apple-system"/>
            </a:endParaRPr>
          </a:p>
          <a:p>
            <a:pPr algn="l">
              <a:buFont typeface="Arial" panose="020B0604020202020204" pitchFamily="34" charset="0"/>
              <a:buChar char="•"/>
            </a:pPr>
            <a:r>
              <a:rPr lang="en-GB" sz="2800" b="0" i="0" dirty="0">
                <a:solidFill>
                  <a:srgbClr val="111111"/>
                </a:solidFill>
                <a:effectLst/>
                <a:latin typeface="-apple-system"/>
              </a:rPr>
              <a:t>  New learning procedure for neural networks</a:t>
            </a:r>
          </a:p>
          <a:p>
            <a:pPr algn="l">
              <a:buFont typeface="Arial" panose="020B0604020202020204" pitchFamily="34" charset="0"/>
              <a:buChar char="•"/>
            </a:pPr>
            <a:endParaRPr lang="en-GB" sz="2800" dirty="0">
              <a:solidFill>
                <a:srgbClr val="111111"/>
              </a:solidFill>
              <a:latin typeface="-apple-system"/>
            </a:endParaRPr>
          </a:p>
          <a:p>
            <a:pPr algn="l">
              <a:buFont typeface="Arial" panose="020B0604020202020204" pitchFamily="34" charset="0"/>
              <a:buChar char="•"/>
            </a:pPr>
            <a:r>
              <a:rPr lang="en-GB" sz="2800" b="0" i="0" dirty="0">
                <a:solidFill>
                  <a:srgbClr val="111111"/>
                </a:solidFill>
                <a:effectLst/>
                <a:latin typeface="-apple-system"/>
              </a:rPr>
              <a:t>  Each layer trained independently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27">
            <a:extLst>
              <a:ext uri="{FF2B5EF4-FFF2-40B4-BE49-F238E27FC236}">
                <a16:creationId xmlns:a16="http://schemas.microsoft.com/office/drawing/2014/main" id="{CB9C2ED0-E6D6-22DC-530C-76378A0EAA25}"/>
              </a:ext>
            </a:extLst>
          </p:cNvPr>
          <p:cNvSpPr txBox="1"/>
          <p:nvPr/>
        </p:nvSpPr>
        <p:spPr>
          <a:xfrm>
            <a:off x="8623073" y="4637061"/>
            <a:ext cx="1392868"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dirty="0">
                <a:solidFill>
                  <a:srgbClr val="000000"/>
                </a:solidFill>
                <a:uFillTx/>
                <a:latin typeface="Calibri"/>
              </a:rPr>
              <a:t>i.e. assigning wrong labels on purpose</a:t>
            </a:r>
          </a:p>
        </p:txBody>
      </p:sp>
      <p:pic>
        <p:nvPicPr>
          <p:cNvPr id="2" name="Picture 6" descr="Shape, circle">
            <a:extLst>
              <a:ext uri="{FF2B5EF4-FFF2-40B4-BE49-F238E27FC236}">
                <a16:creationId xmlns:a16="http://schemas.microsoft.com/office/drawing/2014/main" id="{5A854960-C67D-61D3-3AC0-E20AB1DF31FD}"/>
              </a:ext>
            </a:extLst>
          </p:cNvPr>
          <p:cNvPicPr>
            <a:picLocks noMove="1" noResize="1"/>
          </p:cNvPicPr>
          <p:nvPr/>
        </p:nvPicPr>
        <p:blipFill>
          <a:blip r:embed="rId2"/>
          <a:stretch>
            <a:fillRect/>
          </a:stretch>
        </p:blipFill>
        <p:spPr>
          <a:xfrm>
            <a:off x="-314635" y="-152229"/>
            <a:ext cx="2048539" cy="1501289"/>
          </a:xfrm>
          <a:prstGeom prst="rect">
            <a:avLst/>
          </a:prstGeom>
          <a:noFill/>
          <a:ln cap="flat">
            <a:noFill/>
          </a:ln>
        </p:spPr>
      </p:pic>
      <p:sp>
        <p:nvSpPr>
          <p:cNvPr id="3" name="TextBox 4">
            <a:extLst>
              <a:ext uri="{FF2B5EF4-FFF2-40B4-BE49-F238E27FC236}">
                <a16:creationId xmlns:a16="http://schemas.microsoft.com/office/drawing/2014/main" id="{3C4BE4A3-0DA8-C495-EDDF-28E06C7B2C3C}"/>
              </a:ext>
            </a:extLst>
          </p:cNvPr>
          <p:cNvSpPr txBox="1"/>
          <p:nvPr/>
        </p:nvSpPr>
        <p:spPr>
          <a:xfrm>
            <a:off x="3052349" y="-4489"/>
            <a:ext cx="6270763"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Forward-Forward</a:t>
            </a:r>
          </a:p>
        </p:txBody>
      </p:sp>
      <p:pic>
        <p:nvPicPr>
          <p:cNvPr id="4" name="Picture 6" descr="Chart, bubble chart&#10;&#10;Description automatically generated">
            <a:extLst>
              <a:ext uri="{FF2B5EF4-FFF2-40B4-BE49-F238E27FC236}">
                <a16:creationId xmlns:a16="http://schemas.microsoft.com/office/drawing/2014/main" id="{BBC2F143-3E37-134F-7128-647A28DE60D0}"/>
              </a:ext>
            </a:extLst>
          </p:cNvPr>
          <p:cNvPicPr>
            <a:picLocks noChangeAspect="1"/>
          </p:cNvPicPr>
          <p:nvPr/>
        </p:nvPicPr>
        <p:blipFill>
          <a:blip r:embed="rId3">
            <a:alphaModFix amt="52000"/>
          </a:blip>
          <a:srcRect l="25351" t="4376" r="24720" b="13612"/>
          <a:stretch>
            <a:fillRect/>
          </a:stretch>
        </p:blipFill>
        <p:spPr>
          <a:xfrm rot="20046842">
            <a:off x="10727000" y="-2628086"/>
            <a:ext cx="4962247" cy="4585368"/>
          </a:xfrm>
          <a:prstGeom prst="rect">
            <a:avLst/>
          </a:prstGeom>
          <a:noFill/>
          <a:ln cap="flat">
            <a:noFill/>
          </a:ln>
        </p:spPr>
      </p:pic>
      <p:pic>
        <p:nvPicPr>
          <p:cNvPr id="5" name="Picture 7" descr="Chart, bubble chart&#10;&#10;Description automatically generated">
            <a:extLst>
              <a:ext uri="{FF2B5EF4-FFF2-40B4-BE49-F238E27FC236}">
                <a16:creationId xmlns:a16="http://schemas.microsoft.com/office/drawing/2014/main" id="{C2F542FE-9CD7-507C-7EAB-2C140F0F6FA7}"/>
              </a:ext>
            </a:extLst>
          </p:cNvPr>
          <p:cNvPicPr>
            <a:picLocks noChangeAspect="1"/>
          </p:cNvPicPr>
          <p:nvPr/>
        </p:nvPicPr>
        <p:blipFill>
          <a:blip r:embed="rId4">
            <a:alphaModFix amt="52000"/>
          </a:blip>
          <a:srcRect l="25351" t="4376" r="24720" b="13612"/>
          <a:stretch>
            <a:fillRect/>
          </a:stretch>
        </p:blipFill>
        <p:spPr>
          <a:xfrm rot="18787733">
            <a:off x="9812052" y="5618823"/>
            <a:ext cx="4962247" cy="4585368"/>
          </a:xfrm>
          <a:prstGeom prst="rect">
            <a:avLst/>
          </a:prstGeom>
          <a:noFill/>
          <a:ln cap="flat">
            <a:noFill/>
          </a:ln>
        </p:spPr>
      </p:pic>
      <p:pic>
        <p:nvPicPr>
          <p:cNvPr id="6" name="Picture 4" descr="Chart, bubble chart&#10;&#10;Description automatically generated">
            <a:extLst>
              <a:ext uri="{FF2B5EF4-FFF2-40B4-BE49-F238E27FC236}">
                <a16:creationId xmlns:a16="http://schemas.microsoft.com/office/drawing/2014/main" id="{A4569372-FAD5-7B8A-D07A-7C9A00EAD451}"/>
              </a:ext>
            </a:extLst>
          </p:cNvPr>
          <p:cNvPicPr>
            <a:picLocks noChangeAspect="1"/>
          </p:cNvPicPr>
          <p:nvPr/>
        </p:nvPicPr>
        <p:blipFill>
          <a:blip r:embed="rId5">
            <a:alphaModFix amt="52000"/>
          </a:blip>
          <a:srcRect l="25351" t="4376" r="24720" b="13612"/>
          <a:stretch>
            <a:fillRect/>
          </a:stretch>
        </p:blipFill>
        <p:spPr>
          <a:xfrm rot="18986057">
            <a:off x="-3284313" y="4858856"/>
            <a:ext cx="4962247" cy="4585368"/>
          </a:xfrm>
          <a:prstGeom prst="rect">
            <a:avLst/>
          </a:prstGeom>
          <a:noFill/>
          <a:ln cap="flat">
            <a:noFill/>
          </a:ln>
        </p:spPr>
      </p:pic>
      <p:pic>
        <p:nvPicPr>
          <p:cNvPr id="7" name="Picture 5" descr="Chart, bubble chart&#10;&#10;Description automatically generated">
            <a:extLst>
              <a:ext uri="{FF2B5EF4-FFF2-40B4-BE49-F238E27FC236}">
                <a16:creationId xmlns:a16="http://schemas.microsoft.com/office/drawing/2014/main" id="{957C96AA-3EF5-F7A5-03DF-B71ECC9EEA52}"/>
              </a:ext>
            </a:extLst>
          </p:cNvPr>
          <p:cNvPicPr>
            <a:picLocks noChangeAspect="1"/>
          </p:cNvPicPr>
          <p:nvPr/>
        </p:nvPicPr>
        <p:blipFill>
          <a:blip r:embed="rId6">
            <a:alphaModFix amt="52000"/>
          </a:blip>
          <a:srcRect l="36400" t="55387" r="40619" b="12219"/>
          <a:stretch>
            <a:fillRect/>
          </a:stretch>
        </p:blipFill>
        <p:spPr>
          <a:xfrm rot="6768133">
            <a:off x="-829531" y="-420430"/>
            <a:ext cx="2283275" cy="1810704"/>
          </a:xfrm>
          <a:prstGeom prst="rect">
            <a:avLst/>
          </a:prstGeom>
          <a:noFill/>
          <a:ln cap="flat">
            <a:noFill/>
          </a:ln>
        </p:spPr>
      </p:pic>
      <p:sp>
        <p:nvSpPr>
          <p:cNvPr id="8" name="TextBox 12">
            <a:extLst>
              <a:ext uri="{FF2B5EF4-FFF2-40B4-BE49-F238E27FC236}">
                <a16:creationId xmlns:a16="http://schemas.microsoft.com/office/drawing/2014/main" id="{1B9EBE2F-0DC4-C884-0545-652003C9E4F6}"/>
              </a:ext>
            </a:extLst>
          </p:cNvPr>
          <p:cNvSpPr txBox="1"/>
          <p:nvPr/>
        </p:nvSpPr>
        <p:spPr>
          <a:xfrm>
            <a:off x="4327452" y="841897"/>
            <a:ext cx="3795820"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dirty="0">
                <a:solidFill>
                  <a:srgbClr val="9F23FE">
                    <a:alpha val="35000"/>
                  </a:srgbClr>
                </a:solidFill>
                <a:uFillTx/>
                <a:latin typeface="Calibri"/>
              </a:rPr>
              <a:t>Preliminary information</a:t>
            </a:r>
          </a:p>
        </p:txBody>
      </p:sp>
      <p:grpSp>
        <p:nvGrpSpPr>
          <p:cNvPr id="9" name="Group 15">
            <a:extLst>
              <a:ext uri="{FF2B5EF4-FFF2-40B4-BE49-F238E27FC236}">
                <a16:creationId xmlns:a16="http://schemas.microsoft.com/office/drawing/2014/main" id="{5E85A3B1-F077-34D4-B74F-B2C96D0D5C85}"/>
              </a:ext>
            </a:extLst>
          </p:cNvPr>
          <p:cNvGrpSpPr/>
          <p:nvPr/>
        </p:nvGrpSpPr>
        <p:grpSpPr>
          <a:xfrm>
            <a:off x="2574676" y="1555494"/>
            <a:ext cx="7675107" cy="2240902"/>
            <a:chOff x="2574676" y="1555494"/>
            <a:chExt cx="7675107" cy="2240902"/>
          </a:xfrm>
        </p:grpSpPr>
        <p:sp>
          <p:nvSpPr>
            <p:cNvPr id="10" name="TextBox 5">
              <a:extLst>
                <a:ext uri="{FF2B5EF4-FFF2-40B4-BE49-F238E27FC236}">
                  <a16:creationId xmlns:a16="http://schemas.microsoft.com/office/drawing/2014/main" id="{E72F0400-1BB5-6F50-97E2-1A85B7A6E3FE}"/>
                </a:ext>
              </a:extLst>
            </p:cNvPr>
            <p:cNvSpPr txBox="1"/>
            <p:nvPr/>
          </p:nvSpPr>
          <p:spPr>
            <a:xfrm>
              <a:off x="2719690" y="1629049"/>
              <a:ext cx="7436851" cy="2167347"/>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a:solidFill>
                    <a:srgbClr val="000000"/>
                  </a:solidFill>
                  <a:uFillTx/>
                  <a:latin typeface="Calibri"/>
                </a:rPr>
                <a:t>The term </a:t>
              </a:r>
              <a:r>
                <a:rPr lang="en-GB" sz="2800" b="1" i="0" u="none" strike="noStrike" kern="1200" cap="none" spc="0" baseline="0">
                  <a:solidFill>
                    <a:srgbClr val="000000"/>
                  </a:solidFill>
                  <a:uFillTx/>
                  <a:latin typeface="Calibri"/>
                </a:rPr>
                <a:t>Positive</a:t>
              </a:r>
              <a:r>
                <a:rPr lang="en-GB" sz="2800" b="0" i="0" u="none" strike="noStrike" kern="1200" cap="none" spc="0" baseline="0">
                  <a:solidFill>
                    <a:srgbClr val="000000"/>
                  </a:solidFill>
                  <a:uFillTx/>
                  <a:latin typeface="Calibri"/>
                </a:rPr>
                <a:t> data is intended as real data</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2800" b="0" i="0" u="none" strike="noStrike" kern="1200" cap="none" spc="0" baseline="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0" cap="none" spc="0" baseline="0">
                  <a:solidFill>
                    <a:srgbClr val="000000"/>
                  </a:solidFill>
                  <a:uFillTx/>
                  <a:latin typeface="Calibri"/>
                </a:rPr>
                <a:t>The term </a:t>
              </a:r>
              <a:r>
                <a:rPr lang="en-GB" sz="2800" b="1" i="0" u="none" strike="noStrike" kern="0" cap="none" spc="0" baseline="0">
                  <a:solidFill>
                    <a:srgbClr val="000000"/>
                  </a:solidFill>
                  <a:uFillTx/>
                  <a:latin typeface="Calibri"/>
                </a:rPr>
                <a:t>Negative</a:t>
              </a:r>
              <a:r>
                <a:rPr lang="en-GB" sz="2800" b="0" i="0" u="none" strike="noStrike" kern="0" cap="none" spc="0" baseline="0">
                  <a:solidFill>
                    <a:srgbClr val="000000"/>
                  </a:solidFill>
                  <a:uFillTx/>
                  <a:latin typeface="Calibri"/>
                </a:rPr>
                <a:t> data is intended as fake data</a:t>
              </a:r>
              <a:endParaRPr lang="en-GB" sz="2800" b="0" i="0" u="none" strike="noStrike" kern="1200" cap="none" spc="0" baseline="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2800" b="0" i="0" u="none" strike="noStrike" kern="1200" cap="none" spc="0" baseline="0">
                <a:solidFill>
                  <a:srgbClr val="000000"/>
                </a:solidFill>
                <a:uFillTx/>
                <a:latin typeface="Calibri"/>
              </a:endParaRPr>
            </a:p>
          </p:txBody>
        </p:sp>
        <p:sp>
          <p:nvSpPr>
            <p:cNvPr id="11" name="Rectangle: Rounded Corners 7">
              <a:extLst>
                <a:ext uri="{FF2B5EF4-FFF2-40B4-BE49-F238E27FC236}">
                  <a16:creationId xmlns:a16="http://schemas.microsoft.com/office/drawing/2014/main" id="{F7CF193D-E6C5-DCF1-BA33-9D53942D6F3B}"/>
                </a:ext>
              </a:extLst>
            </p:cNvPr>
            <p:cNvSpPr/>
            <p:nvPr/>
          </p:nvSpPr>
          <p:spPr>
            <a:xfrm>
              <a:off x="2574676" y="1555494"/>
              <a:ext cx="7675107" cy="1514502"/>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grpSp>
        <p:nvGrpSpPr>
          <p:cNvPr id="12" name="Group 19">
            <a:extLst>
              <a:ext uri="{FF2B5EF4-FFF2-40B4-BE49-F238E27FC236}">
                <a16:creationId xmlns:a16="http://schemas.microsoft.com/office/drawing/2014/main" id="{729D0B1F-5E9F-3C41-8037-026FF02659EF}"/>
              </a:ext>
            </a:extLst>
          </p:cNvPr>
          <p:cNvGrpSpPr/>
          <p:nvPr/>
        </p:nvGrpSpPr>
        <p:grpSpPr>
          <a:xfrm>
            <a:off x="2574676" y="3639476"/>
            <a:ext cx="7675107" cy="2049051"/>
            <a:chOff x="2574676" y="3639476"/>
            <a:chExt cx="7675107" cy="2049051"/>
          </a:xfrm>
        </p:grpSpPr>
        <p:sp>
          <p:nvSpPr>
            <p:cNvPr id="14" name="TextBox 5">
              <a:extLst>
                <a:ext uri="{FF2B5EF4-FFF2-40B4-BE49-F238E27FC236}">
                  <a16:creationId xmlns:a16="http://schemas.microsoft.com/office/drawing/2014/main" id="{1100A3BD-EE13-64AD-69F3-5A4CF9BBFC9B}"/>
                </a:ext>
              </a:extLst>
            </p:cNvPr>
            <p:cNvSpPr txBox="1"/>
            <p:nvPr/>
          </p:nvSpPr>
          <p:spPr>
            <a:xfrm>
              <a:off x="2752535" y="3923996"/>
              <a:ext cx="4808162" cy="1384995"/>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automatically by the network</a:t>
              </a:r>
            </a:p>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endParaRPr lang="en-GB" sz="2800" b="0" i="0" u="none" strike="noStrike" kern="1200" cap="none" spc="0" baseline="0" dirty="0">
                <a:solidFill>
                  <a:srgbClr val="000000"/>
                </a:solidFill>
                <a:uFillTx/>
                <a:latin typeface="Calibri"/>
              </a:endParaRP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Ad-hoc made by the engineer</a:t>
              </a:r>
            </a:p>
          </p:txBody>
        </p:sp>
        <p:sp>
          <p:nvSpPr>
            <p:cNvPr id="13" name="Rectangle: Rounded Corners 7">
              <a:extLst>
                <a:ext uri="{FF2B5EF4-FFF2-40B4-BE49-F238E27FC236}">
                  <a16:creationId xmlns:a16="http://schemas.microsoft.com/office/drawing/2014/main" id="{484E78A5-159F-144E-BC7E-50257F5993D1}"/>
                </a:ext>
              </a:extLst>
            </p:cNvPr>
            <p:cNvSpPr/>
            <p:nvPr/>
          </p:nvSpPr>
          <p:spPr>
            <a:xfrm>
              <a:off x="2574676" y="3639476"/>
              <a:ext cx="7675107" cy="2049051"/>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grpSp>
        <p:nvGrpSpPr>
          <p:cNvPr id="15" name="Group 22">
            <a:extLst>
              <a:ext uri="{FF2B5EF4-FFF2-40B4-BE49-F238E27FC236}">
                <a16:creationId xmlns:a16="http://schemas.microsoft.com/office/drawing/2014/main" id="{330FD561-AF75-1F3E-9658-E86FB2B6A93A}"/>
              </a:ext>
            </a:extLst>
          </p:cNvPr>
          <p:cNvGrpSpPr/>
          <p:nvPr/>
        </p:nvGrpSpPr>
        <p:grpSpPr>
          <a:xfrm>
            <a:off x="1418993" y="3730733"/>
            <a:ext cx="1062441" cy="1957803"/>
            <a:chOff x="1418993" y="3730733"/>
            <a:chExt cx="1062441" cy="1957803"/>
          </a:xfrm>
        </p:grpSpPr>
        <p:sp>
          <p:nvSpPr>
            <p:cNvPr id="17" name="TextBox 5">
              <a:extLst>
                <a:ext uri="{FF2B5EF4-FFF2-40B4-BE49-F238E27FC236}">
                  <a16:creationId xmlns:a16="http://schemas.microsoft.com/office/drawing/2014/main" id="{C66D2DBF-3613-5732-A315-EC324C3FDE01}"/>
                </a:ext>
              </a:extLst>
            </p:cNvPr>
            <p:cNvSpPr txBox="1"/>
            <p:nvPr/>
          </p:nvSpPr>
          <p:spPr>
            <a:xfrm>
              <a:off x="1418993" y="3767968"/>
              <a:ext cx="1046440" cy="1815879"/>
            </a:xfrm>
            <a:prstGeom prst="rect">
              <a:avLst/>
            </a:prstGeom>
            <a:noFill/>
            <a:ln cap="flat">
              <a:noFill/>
            </a:ln>
          </p:spPr>
          <p:txBody>
            <a:bodyPr vert="vert270"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Negatives Generation</a:t>
              </a:r>
            </a:p>
          </p:txBody>
        </p:sp>
        <p:sp>
          <p:nvSpPr>
            <p:cNvPr id="16" name="Rectangle: Rounded Corners 7">
              <a:extLst>
                <a:ext uri="{FF2B5EF4-FFF2-40B4-BE49-F238E27FC236}">
                  <a16:creationId xmlns:a16="http://schemas.microsoft.com/office/drawing/2014/main" id="{85A0620B-94B5-12B3-ADB3-C15C83F80701}"/>
                </a:ext>
              </a:extLst>
            </p:cNvPr>
            <p:cNvSpPr/>
            <p:nvPr/>
          </p:nvSpPr>
          <p:spPr>
            <a:xfrm>
              <a:off x="1418993" y="3730733"/>
              <a:ext cx="1062441" cy="1957803"/>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grpSp>
      <p:cxnSp>
        <p:nvCxnSpPr>
          <p:cNvPr id="18" name="Straight Arrow Connector 42">
            <a:extLst>
              <a:ext uri="{FF2B5EF4-FFF2-40B4-BE49-F238E27FC236}">
                <a16:creationId xmlns:a16="http://schemas.microsoft.com/office/drawing/2014/main" id="{C8B4BE90-8CAE-4767-B23D-C6B13F42FF73}"/>
              </a:ext>
            </a:extLst>
          </p:cNvPr>
          <p:cNvCxnSpPr/>
          <p:nvPr/>
        </p:nvCxnSpPr>
        <p:spPr>
          <a:xfrm>
            <a:off x="7702556" y="5072238"/>
            <a:ext cx="655899" cy="0"/>
          </a:xfrm>
          <a:prstGeom prst="straightConnector1">
            <a:avLst/>
          </a:prstGeom>
          <a:noFill/>
          <a:ln w="57150" cap="flat">
            <a:solidFill>
              <a:srgbClr val="A7CCE3">
                <a:alpha val="56000"/>
              </a:srgbClr>
            </a:solidFill>
            <a:prstDash val="solid"/>
            <a:miter/>
            <a:tailEnd type="arrow"/>
          </a:ln>
        </p:spPr>
      </p:cxnSp>
      <p:grpSp>
        <p:nvGrpSpPr>
          <p:cNvPr id="20" name="Group 69">
            <a:extLst>
              <a:ext uri="{FF2B5EF4-FFF2-40B4-BE49-F238E27FC236}">
                <a16:creationId xmlns:a16="http://schemas.microsoft.com/office/drawing/2014/main" id="{F19FB44C-570C-E4DD-87AF-4CCEB64B0928}"/>
              </a:ext>
            </a:extLst>
          </p:cNvPr>
          <p:cNvGrpSpPr/>
          <p:nvPr/>
        </p:nvGrpSpPr>
        <p:grpSpPr>
          <a:xfrm rot="4953294">
            <a:off x="7767681" y="8795821"/>
            <a:ext cx="2247358" cy="337039"/>
            <a:chOff x="7767681" y="2443148"/>
            <a:chExt cx="2247358" cy="337039"/>
          </a:xfrm>
        </p:grpSpPr>
        <p:cxnSp>
          <p:nvCxnSpPr>
            <p:cNvPr id="21" name="Straight Connector 70">
              <a:extLst>
                <a:ext uri="{FF2B5EF4-FFF2-40B4-BE49-F238E27FC236}">
                  <a16:creationId xmlns:a16="http://schemas.microsoft.com/office/drawing/2014/main" id="{811BE557-0510-BCC5-1361-4199208386C8}"/>
                </a:ext>
              </a:extLst>
            </p:cNvPr>
            <p:cNvCxnSpPr/>
            <p:nvPr/>
          </p:nvCxnSpPr>
          <p:spPr>
            <a:xfrm>
              <a:off x="7767681" y="2770741"/>
              <a:ext cx="1344580" cy="9446"/>
            </a:xfrm>
            <a:prstGeom prst="straightConnector1">
              <a:avLst/>
            </a:prstGeom>
            <a:noFill/>
            <a:ln w="19046" cap="flat">
              <a:solidFill>
                <a:srgbClr val="C5EDEE"/>
              </a:solidFill>
              <a:prstDash val="solid"/>
              <a:miter/>
            </a:ln>
          </p:spPr>
        </p:cxnSp>
        <p:cxnSp>
          <p:nvCxnSpPr>
            <p:cNvPr id="22" name="Straight Connector 71">
              <a:extLst>
                <a:ext uri="{FF2B5EF4-FFF2-40B4-BE49-F238E27FC236}">
                  <a16:creationId xmlns:a16="http://schemas.microsoft.com/office/drawing/2014/main" id="{38F30F20-FB7C-E1FA-0279-9E7EF803BA9B}"/>
                </a:ext>
              </a:extLst>
            </p:cNvPr>
            <p:cNvCxnSpPr/>
            <p:nvPr/>
          </p:nvCxnSpPr>
          <p:spPr>
            <a:xfrm>
              <a:off x="9118863" y="2443148"/>
              <a:ext cx="0" cy="332156"/>
            </a:xfrm>
            <a:prstGeom prst="straightConnector1">
              <a:avLst/>
            </a:prstGeom>
            <a:noFill/>
            <a:ln w="19046" cap="flat">
              <a:solidFill>
                <a:srgbClr val="C5EDEE"/>
              </a:solidFill>
              <a:prstDash val="solid"/>
              <a:miter/>
            </a:ln>
          </p:spPr>
        </p:cxnSp>
        <p:cxnSp>
          <p:nvCxnSpPr>
            <p:cNvPr id="23" name="Straight Connector 72">
              <a:extLst>
                <a:ext uri="{FF2B5EF4-FFF2-40B4-BE49-F238E27FC236}">
                  <a16:creationId xmlns:a16="http://schemas.microsoft.com/office/drawing/2014/main" id="{B60BF8CA-9EE3-7ABB-7006-967C22DD9802}"/>
                </a:ext>
              </a:extLst>
            </p:cNvPr>
            <p:cNvCxnSpPr/>
            <p:nvPr/>
          </p:nvCxnSpPr>
          <p:spPr>
            <a:xfrm>
              <a:off x="8233367" y="2443148"/>
              <a:ext cx="1781672" cy="0"/>
            </a:xfrm>
            <a:prstGeom prst="straightConnector1">
              <a:avLst/>
            </a:prstGeom>
            <a:noFill/>
            <a:ln w="19046" cap="flat">
              <a:solidFill>
                <a:srgbClr val="C5EDEE"/>
              </a:solidFill>
              <a:prstDash val="solid"/>
              <a:miter/>
            </a:ln>
          </p:spPr>
        </p:cxnSp>
      </p:grpSp>
      <p:sp>
        <p:nvSpPr>
          <p:cNvPr id="24" name="TextBox 75">
            <a:extLst>
              <a:ext uri="{FF2B5EF4-FFF2-40B4-BE49-F238E27FC236}">
                <a16:creationId xmlns:a16="http://schemas.microsoft.com/office/drawing/2014/main" id="{FAA2C90C-BA57-DBB8-EF8B-BCB9FD4EA81F}"/>
              </a:ext>
            </a:extLst>
          </p:cNvPr>
          <p:cNvSpPr txBox="1"/>
          <p:nvPr/>
        </p:nvSpPr>
        <p:spPr>
          <a:xfrm rot="4953294">
            <a:off x="7889443" y="8351048"/>
            <a:ext cx="2649720"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dirty="0">
                <a:solidFill>
                  <a:srgbClr val="000000"/>
                </a:solidFill>
                <a:uFillTx/>
                <a:latin typeface="Calibri"/>
              </a:rPr>
              <a:t>1. Forward pass</a:t>
            </a:r>
            <a:r>
              <a:rPr lang="en-GB" sz="1100" b="0" i="0" u="none" strike="noStrike" kern="1200" cap="none" spc="0" baseline="0" dirty="0">
                <a:solidFill>
                  <a:srgbClr val="000000"/>
                </a:solidFill>
                <a:uFillTx/>
                <a:latin typeface="Calibri"/>
              </a:rPr>
              <a:t>: Compute network output using current weights</a:t>
            </a:r>
          </a:p>
        </p:txBody>
      </p:sp>
      <p:grpSp>
        <p:nvGrpSpPr>
          <p:cNvPr id="25" name="Group 80">
            <a:extLst>
              <a:ext uri="{FF2B5EF4-FFF2-40B4-BE49-F238E27FC236}">
                <a16:creationId xmlns:a16="http://schemas.microsoft.com/office/drawing/2014/main" id="{B4A725A4-650A-8172-E463-7C3AA4EC8500}"/>
              </a:ext>
            </a:extLst>
          </p:cNvPr>
          <p:cNvGrpSpPr/>
          <p:nvPr/>
        </p:nvGrpSpPr>
        <p:grpSpPr>
          <a:xfrm rot="4953294">
            <a:off x="8064002" y="9736273"/>
            <a:ext cx="3273908" cy="332164"/>
            <a:chOff x="8064002" y="3383600"/>
            <a:chExt cx="3273908" cy="332164"/>
          </a:xfrm>
        </p:grpSpPr>
        <p:cxnSp>
          <p:nvCxnSpPr>
            <p:cNvPr id="26" name="Straight Connector 81">
              <a:extLst>
                <a:ext uri="{FF2B5EF4-FFF2-40B4-BE49-F238E27FC236}">
                  <a16:creationId xmlns:a16="http://schemas.microsoft.com/office/drawing/2014/main" id="{DBABC233-DEA9-A09C-61B5-3D66A4650266}"/>
                </a:ext>
              </a:extLst>
            </p:cNvPr>
            <p:cNvCxnSpPr/>
            <p:nvPr/>
          </p:nvCxnSpPr>
          <p:spPr>
            <a:xfrm>
              <a:off x="8064002" y="3695940"/>
              <a:ext cx="2408392" cy="9455"/>
            </a:xfrm>
            <a:prstGeom prst="straightConnector1">
              <a:avLst/>
            </a:prstGeom>
            <a:noFill/>
            <a:ln w="19046" cap="flat">
              <a:solidFill>
                <a:srgbClr val="C5EDEE"/>
              </a:solidFill>
              <a:prstDash val="solid"/>
              <a:miter/>
            </a:ln>
          </p:spPr>
        </p:cxnSp>
        <p:cxnSp>
          <p:nvCxnSpPr>
            <p:cNvPr id="27" name="Straight Connector 82">
              <a:extLst>
                <a:ext uri="{FF2B5EF4-FFF2-40B4-BE49-F238E27FC236}">
                  <a16:creationId xmlns:a16="http://schemas.microsoft.com/office/drawing/2014/main" id="{27B98CB7-1B38-3CE8-0014-B5F49D074125}"/>
                </a:ext>
              </a:extLst>
            </p:cNvPr>
            <p:cNvCxnSpPr/>
            <p:nvPr/>
          </p:nvCxnSpPr>
          <p:spPr>
            <a:xfrm>
              <a:off x="10470410" y="3383600"/>
              <a:ext cx="0" cy="332164"/>
            </a:xfrm>
            <a:prstGeom prst="straightConnector1">
              <a:avLst/>
            </a:prstGeom>
            <a:noFill/>
            <a:ln w="19046" cap="flat">
              <a:solidFill>
                <a:srgbClr val="C5EDEE"/>
              </a:solidFill>
              <a:prstDash val="solid"/>
              <a:miter/>
            </a:ln>
          </p:spPr>
        </p:cxnSp>
        <p:cxnSp>
          <p:nvCxnSpPr>
            <p:cNvPr id="28" name="Straight Connector 83">
              <a:extLst>
                <a:ext uri="{FF2B5EF4-FFF2-40B4-BE49-F238E27FC236}">
                  <a16:creationId xmlns:a16="http://schemas.microsoft.com/office/drawing/2014/main" id="{04202F71-A822-FEC2-06CD-76A98D6096D1}"/>
                </a:ext>
              </a:extLst>
            </p:cNvPr>
            <p:cNvCxnSpPr/>
            <p:nvPr/>
          </p:nvCxnSpPr>
          <p:spPr>
            <a:xfrm>
              <a:off x="9557007" y="3393027"/>
              <a:ext cx="1780903" cy="0"/>
            </a:xfrm>
            <a:prstGeom prst="straightConnector1">
              <a:avLst/>
            </a:prstGeom>
            <a:noFill/>
            <a:ln w="19046" cap="flat">
              <a:solidFill>
                <a:srgbClr val="C5EDEE"/>
              </a:solidFill>
              <a:prstDash val="solid"/>
              <a:miter/>
            </a:ln>
          </p:spPr>
        </p:cxnSp>
      </p:grpSp>
      <p:sp>
        <p:nvSpPr>
          <p:cNvPr id="29" name="TextBox 91">
            <a:extLst>
              <a:ext uri="{FF2B5EF4-FFF2-40B4-BE49-F238E27FC236}">
                <a16:creationId xmlns:a16="http://schemas.microsoft.com/office/drawing/2014/main" id="{405E7BA7-5575-69C1-2DF8-42CC77C3DA95}"/>
              </a:ext>
            </a:extLst>
          </p:cNvPr>
          <p:cNvSpPr txBox="1"/>
          <p:nvPr/>
        </p:nvSpPr>
        <p:spPr>
          <a:xfrm rot="4953294">
            <a:off x="9160395" y="9285400"/>
            <a:ext cx="255617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2. Error Calculation</a:t>
            </a:r>
            <a:r>
              <a:rPr lang="en-GB" sz="1100" b="0" i="0" u="none" strike="noStrike" kern="1200" cap="none" spc="0" baseline="0">
                <a:solidFill>
                  <a:srgbClr val="000000"/>
                </a:solidFill>
                <a:uFillTx/>
                <a:latin typeface="Calibri"/>
              </a:rPr>
              <a:t>: Calculate error w.r.t. the expected output</a:t>
            </a:r>
          </a:p>
        </p:txBody>
      </p:sp>
      <p:grpSp>
        <p:nvGrpSpPr>
          <p:cNvPr id="30" name="Group 92">
            <a:extLst>
              <a:ext uri="{FF2B5EF4-FFF2-40B4-BE49-F238E27FC236}">
                <a16:creationId xmlns:a16="http://schemas.microsoft.com/office/drawing/2014/main" id="{D82C8C48-869B-D05B-126D-06B22F281ED2}"/>
              </a:ext>
            </a:extLst>
          </p:cNvPr>
          <p:cNvGrpSpPr/>
          <p:nvPr/>
        </p:nvGrpSpPr>
        <p:grpSpPr>
          <a:xfrm rot="4953294">
            <a:off x="7820470" y="10901822"/>
            <a:ext cx="3273908" cy="332155"/>
            <a:chOff x="7820470" y="4549149"/>
            <a:chExt cx="3273908" cy="332155"/>
          </a:xfrm>
        </p:grpSpPr>
        <p:cxnSp>
          <p:nvCxnSpPr>
            <p:cNvPr id="31" name="Straight Connector 93">
              <a:extLst>
                <a:ext uri="{FF2B5EF4-FFF2-40B4-BE49-F238E27FC236}">
                  <a16:creationId xmlns:a16="http://schemas.microsoft.com/office/drawing/2014/main" id="{063DDBAB-A752-B7C5-56C3-F37FFEE044AC}"/>
                </a:ext>
              </a:extLst>
            </p:cNvPr>
            <p:cNvCxnSpPr/>
            <p:nvPr/>
          </p:nvCxnSpPr>
          <p:spPr>
            <a:xfrm>
              <a:off x="7820470" y="4861489"/>
              <a:ext cx="2336401" cy="9446"/>
            </a:xfrm>
            <a:prstGeom prst="straightConnector1">
              <a:avLst/>
            </a:prstGeom>
            <a:noFill/>
            <a:ln w="19046" cap="flat">
              <a:solidFill>
                <a:srgbClr val="C5EDEE"/>
              </a:solidFill>
              <a:prstDash val="solid"/>
              <a:miter/>
            </a:ln>
          </p:spPr>
        </p:cxnSp>
        <p:cxnSp>
          <p:nvCxnSpPr>
            <p:cNvPr id="32" name="Straight Connector 94">
              <a:extLst>
                <a:ext uri="{FF2B5EF4-FFF2-40B4-BE49-F238E27FC236}">
                  <a16:creationId xmlns:a16="http://schemas.microsoft.com/office/drawing/2014/main" id="{3B8CA8EC-DACA-D6B2-A03F-47FB16A0B8FD}"/>
                </a:ext>
              </a:extLst>
            </p:cNvPr>
            <p:cNvCxnSpPr/>
            <p:nvPr/>
          </p:nvCxnSpPr>
          <p:spPr>
            <a:xfrm>
              <a:off x="10160885" y="4549149"/>
              <a:ext cx="0" cy="332155"/>
            </a:xfrm>
            <a:prstGeom prst="straightConnector1">
              <a:avLst/>
            </a:prstGeom>
            <a:noFill/>
            <a:ln w="19046" cap="flat">
              <a:solidFill>
                <a:srgbClr val="C5EDEE"/>
              </a:solidFill>
              <a:prstDash val="solid"/>
              <a:miter/>
            </a:ln>
          </p:spPr>
        </p:cxnSp>
        <p:cxnSp>
          <p:nvCxnSpPr>
            <p:cNvPr id="33" name="Straight Connector 95">
              <a:extLst>
                <a:ext uri="{FF2B5EF4-FFF2-40B4-BE49-F238E27FC236}">
                  <a16:creationId xmlns:a16="http://schemas.microsoft.com/office/drawing/2014/main" id="{1089EBB5-25DA-5149-9893-44F7E4C8125D}"/>
                </a:ext>
              </a:extLst>
            </p:cNvPr>
            <p:cNvCxnSpPr/>
            <p:nvPr/>
          </p:nvCxnSpPr>
          <p:spPr>
            <a:xfrm>
              <a:off x="9313474" y="4558567"/>
              <a:ext cx="1780904" cy="0"/>
            </a:xfrm>
            <a:prstGeom prst="straightConnector1">
              <a:avLst/>
            </a:prstGeom>
            <a:noFill/>
            <a:ln w="19046" cap="flat">
              <a:solidFill>
                <a:srgbClr val="C5EDEE"/>
              </a:solidFill>
              <a:prstDash val="solid"/>
              <a:miter/>
            </a:ln>
          </p:spPr>
        </p:cxnSp>
      </p:grpSp>
      <p:sp>
        <p:nvSpPr>
          <p:cNvPr id="34" name="TextBox 96">
            <a:extLst>
              <a:ext uri="{FF2B5EF4-FFF2-40B4-BE49-F238E27FC236}">
                <a16:creationId xmlns:a16="http://schemas.microsoft.com/office/drawing/2014/main" id="{6D9EF4E4-61FA-D5CB-42AF-4102955A0D95}"/>
              </a:ext>
            </a:extLst>
          </p:cNvPr>
          <p:cNvSpPr txBox="1"/>
          <p:nvPr/>
        </p:nvSpPr>
        <p:spPr>
          <a:xfrm rot="4953294">
            <a:off x="8859255" y="10324488"/>
            <a:ext cx="2628479" cy="60016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Calibri"/>
              </a:rPr>
              <a:t>3. Backward pass</a:t>
            </a:r>
            <a:r>
              <a:rPr lang="en-GB" sz="1100" b="0" i="0" u="none" strike="noStrike" kern="1200" cap="none" spc="0" baseline="0">
                <a:solidFill>
                  <a:srgbClr val="000000"/>
                </a:solidFill>
                <a:uFillTx/>
                <a:latin typeface="Calibri"/>
              </a:rPr>
              <a:t>: error get propagated backward upgrading the weights using the gradients</a:t>
            </a:r>
          </a:p>
        </p:txBody>
      </p:sp>
      <p:grpSp>
        <p:nvGrpSpPr>
          <p:cNvPr id="35" name="Group 45">
            <a:extLst>
              <a:ext uri="{FF2B5EF4-FFF2-40B4-BE49-F238E27FC236}">
                <a16:creationId xmlns:a16="http://schemas.microsoft.com/office/drawing/2014/main" id="{57869145-DA6A-2BB5-9095-4BD70FD66804}"/>
              </a:ext>
            </a:extLst>
          </p:cNvPr>
          <p:cNvGrpSpPr/>
          <p:nvPr/>
        </p:nvGrpSpPr>
        <p:grpSpPr>
          <a:xfrm rot="16710375">
            <a:off x="1398757" y="10681630"/>
            <a:ext cx="3144101" cy="332165"/>
            <a:chOff x="1398757" y="4547530"/>
            <a:chExt cx="3144101" cy="332165"/>
          </a:xfrm>
        </p:grpSpPr>
        <p:cxnSp>
          <p:nvCxnSpPr>
            <p:cNvPr id="36" name="Straight Connector 35">
              <a:extLst>
                <a:ext uri="{FF2B5EF4-FFF2-40B4-BE49-F238E27FC236}">
                  <a16:creationId xmlns:a16="http://schemas.microsoft.com/office/drawing/2014/main" id="{AB7C3599-0A35-86CE-0F3B-EFADA02F62A3}"/>
                </a:ext>
              </a:extLst>
            </p:cNvPr>
            <p:cNvCxnSpPr/>
            <p:nvPr/>
          </p:nvCxnSpPr>
          <p:spPr>
            <a:xfrm flipH="1">
              <a:off x="2206822" y="4879695"/>
              <a:ext cx="2336036" cy="0"/>
            </a:xfrm>
            <a:prstGeom prst="straightConnector1">
              <a:avLst/>
            </a:prstGeom>
            <a:noFill/>
            <a:ln w="19046" cap="flat">
              <a:solidFill>
                <a:srgbClr val="EFBAE1">
                  <a:alpha val="73000"/>
                </a:srgbClr>
              </a:solidFill>
              <a:prstDash val="solid"/>
              <a:miter/>
            </a:ln>
          </p:spPr>
        </p:cxnSp>
        <p:cxnSp>
          <p:nvCxnSpPr>
            <p:cNvPr id="37" name="Straight Connector 37">
              <a:extLst>
                <a:ext uri="{FF2B5EF4-FFF2-40B4-BE49-F238E27FC236}">
                  <a16:creationId xmlns:a16="http://schemas.microsoft.com/office/drawing/2014/main" id="{D2A2AF8D-10AA-7E7A-CDE0-3C29D2F38400}"/>
                </a:ext>
              </a:extLst>
            </p:cNvPr>
            <p:cNvCxnSpPr/>
            <p:nvPr/>
          </p:nvCxnSpPr>
          <p:spPr>
            <a:xfrm>
              <a:off x="2215902" y="4547530"/>
              <a:ext cx="0" cy="332165"/>
            </a:xfrm>
            <a:prstGeom prst="straightConnector1">
              <a:avLst/>
            </a:prstGeom>
            <a:noFill/>
            <a:ln w="19046" cap="flat">
              <a:solidFill>
                <a:srgbClr val="EFBAE1">
                  <a:alpha val="73000"/>
                </a:srgbClr>
              </a:solidFill>
              <a:prstDash val="solid"/>
              <a:miter/>
            </a:ln>
          </p:spPr>
        </p:cxnSp>
        <p:cxnSp>
          <p:nvCxnSpPr>
            <p:cNvPr id="38" name="Straight Connector 42">
              <a:extLst>
                <a:ext uri="{FF2B5EF4-FFF2-40B4-BE49-F238E27FC236}">
                  <a16:creationId xmlns:a16="http://schemas.microsoft.com/office/drawing/2014/main" id="{D6C99AD8-24B9-AD6C-19B8-CE3F7CBE7A7F}"/>
                </a:ext>
              </a:extLst>
            </p:cNvPr>
            <p:cNvCxnSpPr/>
            <p:nvPr/>
          </p:nvCxnSpPr>
          <p:spPr>
            <a:xfrm flipH="1">
              <a:off x="1398757" y="4547530"/>
              <a:ext cx="1736043" cy="0"/>
            </a:xfrm>
            <a:prstGeom prst="straightConnector1">
              <a:avLst/>
            </a:prstGeom>
            <a:noFill/>
            <a:ln w="19046" cap="flat">
              <a:solidFill>
                <a:srgbClr val="EFBAE1">
                  <a:alpha val="73000"/>
                </a:srgbClr>
              </a:solidFill>
              <a:prstDash val="solid"/>
              <a:miter/>
            </a:ln>
          </p:spPr>
        </p:cxnSp>
      </p:grpSp>
      <p:sp>
        <p:nvSpPr>
          <p:cNvPr id="39" name="TextBox 43">
            <a:extLst>
              <a:ext uri="{FF2B5EF4-FFF2-40B4-BE49-F238E27FC236}">
                <a16:creationId xmlns:a16="http://schemas.microsoft.com/office/drawing/2014/main" id="{2DD995B7-926B-7336-63BE-0D1AC132A1A2}"/>
              </a:ext>
            </a:extLst>
          </p:cNvPr>
          <p:cNvSpPr txBox="1"/>
          <p:nvPr/>
        </p:nvSpPr>
        <p:spPr>
          <a:xfrm rot="16710375">
            <a:off x="1970970" y="8171611"/>
            <a:ext cx="241325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Iterative algorithm used to train Deep Neural Networks</a:t>
            </a:r>
          </a:p>
        </p:txBody>
      </p:sp>
      <p:grpSp>
        <p:nvGrpSpPr>
          <p:cNvPr id="40" name="Group 65">
            <a:extLst>
              <a:ext uri="{FF2B5EF4-FFF2-40B4-BE49-F238E27FC236}">
                <a16:creationId xmlns:a16="http://schemas.microsoft.com/office/drawing/2014/main" id="{13B598D9-9EA7-F632-07CC-FF1A7150EBD9}"/>
              </a:ext>
            </a:extLst>
          </p:cNvPr>
          <p:cNvGrpSpPr/>
          <p:nvPr/>
        </p:nvGrpSpPr>
        <p:grpSpPr>
          <a:xfrm rot="16710375">
            <a:off x="843067" y="9497711"/>
            <a:ext cx="3243432" cy="332165"/>
            <a:chOff x="843067" y="3363611"/>
            <a:chExt cx="3243432" cy="332165"/>
          </a:xfrm>
        </p:grpSpPr>
        <p:cxnSp>
          <p:nvCxnSpPr>
            <p:cNvPr id="41" name="Straight Connector 56">
              <a:extLst>
                <a:ext uri="{FF2B5EF4-FFF2-40B4-BE49-F238E27FC236}">
                  <a16:creationId xmlns:a16="http://schemas.microsoft.com/office/drawing/2014/main" id="{44B355F6-9DBB-367E-4A52-33CFB79EFDF5}"/>
                </a:ext>
              </a:extLst>
            </p:cNvPr>
            <p:cNvCxnSpPr/>
            <p:nvPr/>
          </p:nvCxnSpPr>
          <p:spPr>
            <a:xfrm flipH="1">
              <a:off x="1679195" y="3695776"/>
              <a:ext cx="2407304" cy="0"/>
            </a:xfrm>
            <a:prstGeom prst="straightConnector1">
              <a:avLst/>
            </a:prstGeom>
            <a:noFill/>
            <a:ln w="19046" cap="flat">
              <a:solidFill>
                <a:srgbClr val="EFBAE1">
                  <a:alpha val="73000"/>
                </a:srgbClr>
              </a:solidFill>
              <a:prstDash val="solid"/>
              <a:miter/>
            </a:ln>
          </p:spPr>
        </p:cxnSp>
        <p:cxnSp>
          <p:nvCxnSpPr>
            <p:cNvPr id="42" name="Straight Connector 57">
              <a:extLst>
                <a:ext uri="{FF2B5EF4-FFF2-40B4-BE49-F238E27FC236}">
                  <a16:creationId xmlns:a16="http://schemas.microsoft.com/office/drawing/2014/main" id="{92277AAE-7B17-28C3-BDBD-3DF24389A900}"/>
                </a:ext>
              </a:extLst>
            </p:cNvPr>
            <p:cNvCxnSpPr/>
            <p:nvPr/>
          </p:nvCxnSpPr>
          <p:spPr>
            <a:xfrm>
              <a:off x="1675875" y="3363611"/>
              <a:ext cx="0" cy="332165"/>
            </a:xfrm>
            <a:prstGeom prst="straightConnector1">
              <a:avLst/>
            </a:prstGeom>
            <a:noFill/>
            <a:ln w="19046" cap="flat">
              <a:solidFill>
                <a:srgbClr val="EFBAE1">
                  <a:alpha val="73000"/>
                </a:srgbClr>
              </a:solidFill>
              <a:prstDash val="solid"/>
              <a:miter/>
            </a:ln>
          </p:spPr>
        </p:cxnSp>
        <p:cxnSp>
          <p:nvCxnSpPr>
            <p:cNvPr id="43" name="Straight Connector 58">
              <a:extLst>
                <a:ext uri="{FF2B5EF4-FFF2-40B4-BE49-F238E27FC236}">
                  <a16:creationId xmlns:a16="http://schemas.microsoft.com/office/drawing/2014/main" id="{5D1E976F-E19A-773A-5914-F7116E6F37B2}"/>
                </a:ext>
              </a:extLst>
            </p:cNvPr>
            <p:cNvCxnSpPr/>
            <p:nvPr/>
          </p:nvCxnSpPr>
          <p:spPr>
            <a:xfrm flipH="1">
              <a:off x="843067" y="3363611"/>
              <a:ext cx="1781672" cy="0"/>
            </a:xfrm>
            <a:prstGeom prst="straightConnector1">
              <a:avLst/>
            </a:prstGeom>
            <a:noFill/>
            <a:ln w="19046" cap="flat">
              <a:solidFill>
                <a:srgbClr val="EFBAE1">
                  <a:alpha val="73000"/>
                </a:srgbClr>
              </a:solidFill>
              <a:prstDash val="solid"/>
              <a:miter/>
            </a:ln>
          </p:spPr>
        </p:cxnSp>
      </p:grpSp>
      <p:sp>
        <p:nvSpPr>
          <p:cNvPr id="44" name="TextBox 60">
            <a:extLst>
              <a:ext uri="{FF2B5EF4-FFF2-40B4-BE49-F238E27FC236}">
                <a16:creationId xmlns:a16="http://schemas.microsoft.com/office/drawing/2014/main" id="{856B7845-F14C-A893-3BAE-113200A2B7A0}"/>
              </a:ext>
            </a:extLst>
          </p:cNvPr>
          <p:cNvSpPr txBox="1"/>
          <p:nvPr/>
        </p:nvSpPr>
        <p:spPr>
          <a:xfrm rot="16710375">
            <a:off x="475433" y="9061963"/>
            <a:ext cx="255617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Optimizes the parameters by minimizing the prediction error</a:t>
            </a:r>
          </a:p>
        </p:txBody>
      </p:sp>
      <p:grpSp>
        <p:nvGrpSpPr>
          <p:cNvPr id="45" name="Group 61">
            <a:extLst>
              <a:ext uri="{FF2B5EF4-FFF2-40B4-BE49-F238E27FC236}">
                <a16:creationId xmlns:a16="http://schemas.microsoft.com/office/drawing/2014/main" id="{CCBDE666-58E0-D26B-D328-FED553E0801F}"/>
              </a:ext>
            </a:extLst>
          </p:cNvPr>
          <p:cNvGrpSpPr/>
          <p:nvPr/>
        </p:nvGrpSpPr>
        <p:grpSpPr>
          <a:xfrm rot="16710375">
            <a:off x="2244522" y="8577221"/>
            <a:ext cx="2065319" cy="332156"/>
            <a:chOff x="2244522" y="2443121"/>
            <a:chExt cx="2065319" cy="332156"/>
          </a:xfrm>
        </p:grpSpPr>
        <p:cxnSp>
          <p:nvCxnSpPr>
            <p:cNvPr id="46" name="Straight Connector 62">
              <a:extLst>
                <a:ext uri="{FF2B5EF4-FFF2-40B4-BE49-F238E27FC236}">
                  <a16:creationId xmlns:a16="http://schemas.microsoft.com/office/drawing/2014/main" id="{F4D7D728-A99B-1236-A3B2-9D6AFC373370}"/>
                </a:ext>
              </a:extLst>
            </p:cNvPr>
            <p:cNvCxnSpPr/>
            <p:nvPr/>
          </p:nvCxnSpPr>
          <p:spPr>
            <a:xfrm flipH="1">
              <a:off x="3121843" y="2773055"/>
              <a:ext cx="1187998" cy="2222"/>
            </a:xfrm>
            <a:prstGeom prst="straightConnector1">
              <a:avLst/>
            </a:prstGeom>
            <a:noFill/>
            <a:ln w="19046" cap="flat">
              <a:solidFill>
                <a:srgbClr val="EFBAE1">
                  <a:alpha val="73000"/>
                </a:srgbClr>
              </a:solidFill>
              <a:prstDash val="solid"/>
              <a:miter/>
            </a:ln>
          </p:spPr>
        </p:cxnSp>
        <p:cxnSp>
          <p:nvCxnSpPr>
            <p:cNvPr id="47" name="Straight Connector 63">
              <a:extLst>
                <a:ext uri="{FF2B5EF4-FFF2-40B4-BE49-F238E27FC236}">
                  <a16:creationId xmlns:a16="http://schemas.microsoft.com/office/drawing/2014/main" id="{2085CE39-D665-6069-6847-54CF9406FF97}"/>
                </a:ext>
              </a:extLst>
            </p:cNvPr>
            <p:cNvCxnSpPr/>
            <p:nvPr/>
          </p:nvCxnSpPr>
          <p:spPr>
            <a:xfrm>
              <a:off x="3121843" y="2443121"/>
              <a:ext cx="0" cy="332156"/>
            </a:xfrm>
            <a:prstGeom prst="straightConnector1">
              <a:avLst/>
            </a:prstGeom>
            <a:noFill/>
            <a:ln w="19046" cap="flat">
              <a:solidFill>
                <a:srgbClr val="EFBAE1">
                  <a:alpha val="73000"/>
                </a:srgbClr>
              </a:solidFill>
              <a:prstDash val="solid"/>
              <a:miter/>
            </a:ln>
          </p:spPr>
        </p:cxnSp>
        <p:cxnSp>
          <p:nvCxnSpPr>
            <p:cNvPr id="48" name="Straight Connector 64">
              <a:extLst>
                <a:ext uri="{FF2B5EF4-FFF2-40B4-BE49-F238E27FC236}">
                  <a16:creationId xmlns:a16="http://schemas.microsoft.com/office/drawing/2014/main" id="{58412FE4-B616-D25B-1D93-605179366BBB}"/>
                </a:ext>
              </a:extLst>
            </p:cNvPr>
            <p:cNvCxnSpPr/>
            <p:nvPr/>
          </p:nvCxnSpPr>
          <p:spPr>
            <a:xfrm flipH="1">
              <a:off x="2244522" y="2443121"/>
              <a:ext cx="1781672" cy="0"/>
            </a:xfrm>
            <a:prstGeom prst="straightConnector1">
              <a:avLst/>
            </a:prstGeom>
            <a:noFill/>
            <a:ln w="19046" cap="flat">
              <a:solidFill>
                <a:srgbClr val="EFBAE1">
                  <a:alpha val="73000"/>
                </a:srgbClr>
              </a:solidFill>
              <a:prstDash val="solid"/>
              <a:miter/>
            </a:ln>
          </p:spPr>
        </p:cxnSp>
      </p:grpSp>
      <p:sp>
        <p:nvSpPr>
          <p:cNvPr id="49" name="TextBox 68">
            <a:extLst>
              <a:ext uri="{FF2B5EF4-FFF2-40B4-BE49-F238E27FC236}">
                <a16:creationId xmlns:a16="http://schemas.microsoft.com/office/drawing/2014/main" id="{CBE0E7CC-1234-0BCB-955B-0941B2C39F4E}"/>
              </a:ext>
            </a:extLst>
          </p:cNvPr>
          <p:cNvSpPr txBox="1"/>
          <p:nvPr/>
        </p:nvSpPr>
        <p:spPr>
          <a:xfrm rot="16710375">
            <a:off x="1088593" y="10242919"/>
            <a:ext cx="255617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Error gets minimized by the calculation of gradients</a:t>
            </a:r>
          </a:p>
        </p:txBody>
      </p:sp>
    </p:spTree>
    <p:extLst>
      <p:ext uri="{BB962C8B-B14F-4D97-AF65-F5344CB8AC3E}">
        <p14:creationId xmlns:p14="http://schemas.microsoft.com/office/powerpoint/2010/main" val="2225517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Shape, circle">
            <a:extLst>
              <a:ext uri="{FF2B5EF4-FFF2-40B4-BE49-F238E27FC236}">
                <a16:creationId xmlns:a16="http://schemas.microsoft.com/office/drawing/2014/main" id="{5A854960-C67D-61D3-3AC0-E20AB1DF31FD}"/>
              </a:ext>
            </a:extLst>
          </p:cNvPr>
          <p:cNvPicPr>
            <a:picLocks noMove="1" noResize="1"/>
          </p:cNvPicPr>
          <p:nvPr/>
        </p:nvPicPr>
        <p:blipFill>
          <a:blip r:embed="rId2"/>
          <a:stretch>
            <a:fillRect/>
          </a:stretch>
        </p:blipFill>
        <p:spPr>
          <a:xfrm>
            <a:off x="-314635" y="-152229"/>
            <a:ext cx="2048539" cy="1501289"/>
          </a:xfrm>
          <a:prstGeom prst="rect">
            <a:avLst/>
          </a:prstGeom>
          <a:noFill/>
          <a:ln cap="flat">
            <a:noFill/>
          </a:ln>
        </p:spPr>
      </p:pic>
      <p:sp>
        <p:nvSpPr>
          <p:cNvPr id="3" name="TextBox 4">
            <a:extLst>
              <a:ext uri="{FF2B5EF4-FFF2-40B4-BE49-F238E27FC236}">
                <a16:creationId xmlns:a16="http://schemas.microsoft.com/office/drawing/2014/main" id="{3C4BE4A3-0DA8-C495-EDDF-28E06C7B2C3C}"/>
              </a:ext>
            </a:extLst>
          </p:cNvPr>
          <p:cNvSpPr txBox="1"/>
          <p:nvPr/>
        </p:nvSpPr>
        <p:spPr>
          <a:xfrm>
            <a:off x="3052349" y="-4489"/>
            <a:ext cx="6270763" cy="110799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6600" b="1" i="0" u="none" strike="noStrike" kern="1200" cap="none" spc="0" baseline="0" dirty="0">
                <a:solidFill>
                  <a:srgbClr val="9F23FE">
                    <a:alpha val="60000"/>
                  </a:srgbClr>
                </a:solidFill>
                <a:uFillTx/>
                <a:latin typeface="Calibri"/>
              </a:rPr>
              <a:t>Forward-Forward</a:t>
            </a:r>
          </a:p>
        </p:txBody>
      </p:sp>
      <p:pic>
        <p:nvPicPr>
          <p:cNvPr id="4" name="Picture 6" descr="Chart, bubble chart&#10;&#10;Description automatically generated">
            <a:extLst>
              <a:ext uri="{FF2B5EF4-FFF2-40B4-BE49-F238E27FC236}">
                <a16:creationId xmlns:a16="http://schemas.microsoft.com/office/drawing/2014/main" id="{BBC2F143-3E37-134F-7128-647A28DE60D0}"/>
              </a:ext>
            </a:extLst>
          </p:cNvPr>
          <p:cNvPicPr>
            <a:picLocks noChangeAspect="1"/>
          </p:cNvPicPr>
          <p:nvPr/>
        </p:nvPicPr>
        <p:blipFill>
          <a:blip r:embed="rId3">
            <a:alphaModFix amt="52000"/>
          </a:blip>
          <a:srcRect l="25351" t="4376" r="24720" b="13612"/>
          <a:stretch>
            <a:fillRect/>
          </a:stretch>
        </p:blipFill>
        <p:spPr>
          <a:xfrm rot="20046842">
            <a:off x="10727000" y="-2628086"/>
            <a:ext cx="4962247" cy="4585368"/>
          </a:xfrm>
          <a:prstGeom prst="rect">
            <a:avLst/>
          </a:prstGeom>
          <a:noFill/>
          <a:ln cap="flat">
            <a:noFill/>
          </a:ln>
        </p:spPr>
      </p:pic>
      <p:pic>
        <p:nvPicPr>
          <p:cNvPr id="5" name="Picture 7" descr="Chart, bubble chart&#10;&#10;Description automatically generated">
            <a:extLst>
              <a:ext uri="{FF2B5EF4-FFF2-40B4-BE49-F238E27FC236}">
                <a16:creationId xmlns:a16="http://schemas.microsoft.com/office/drawing/2014/main" id="{C2F542FE-9CD7-507C-7EAB-2C140F0F6FA7}"/>
              </a:ext>
            </a:extLst>
          </p:cNvPr>
          <p:cNvPicPr>
            <a:picLocks noChangeAspect="1"/>
          </p:cNvPicPr>
          <p:nvPr/>
        </p:nvPicPr>
        <p:blipFill>
          <a:blip r:embed="rId4">
            <a:alphaModFix amt="52000"/>
          </a:blip>
          <a:srcRect l="25351" t="4376" r="24720" b="13612"/>
          <a:stretch>
            <a:fillRect/>
          </a:stretch>
        </p:blipFill>
        <p:spPr>
          <a:xfrm rot="18787733">
            <a:off x="9812052" y="5618823"/>
            <a:ext cx="4962247" cy="4585368"/>
          </a:xfrm>
          <a:prstGeom prst="rect">
            <a:avLst/>
          </a:prstGeom>
          <a:noFill/>
          <a:ln cap="flat">
            <a:noFill/>
          </a:ln>
        </p:spPr>
      </p:pic>
      <p:pic>
        <p:nvPicPr>
          <p:cNvPr id="6" name="Picture 4" descr="Chart, bubble chart&#10;&#10;Description automatically generated">
            <a:extLst>
              <a:ext uri="{FF2B5EF4-FFF2-40B4-BE49-F238E27FC236}">
                <a16:creationId xmlns:a16="http://schemas.microsoft.com/office/drawing/2014/main" id="{A4569372-FAD5-7B8A-D07A-7C9A00EAD451}"/>
              </a:ext>
            </a:extLst>
          </p:cNvPr>
          <p:cNvPicPr>
            <a:picLocks noChangeAspect="1"/>
          </p:cNvPicPr>
          <p:nvPr/>
        </p:nvPicPr>
        <p:blipFill>
          <a:blip r:embed="rId5">
            <a:alphaModFix amt="52000"/>
          </a:blip>
          <a:srcRect l="25351" t="4376" r="24720" b="13612"/>
          <a:stretch>
            <a:fillRect/>
          </a:stretch>
        </p:blipFill>
        <p:spPr>
          <a:xfrm rot="18986057">
            <a:off x="-3284313" y="4858856"/>
            <a:ext cx="4962247" cy="4585368"/>
          </a:xfrm>
          <a:prstGeom prst="rect">
            <a:avLst/>
          </a:prstGeom>
          <a:noFill/>
          <a:ln cap="flat">
            <a:noFill/>
          </a:ln>
        </p:spPr>
      </p:pic>
      <p:pic>
        <p:nvPicPr>
          <p:cNvPr id="7" name="Picture 5" descr="Chart, bubble chart&#10;&#10;Description automatically generated">
            <a:extLst>
              <a:ext uri="{FF2B5EF4-FFF2-40B4-BE49-F238E27FC236}">
                <a16:creationId xmlns:a16="http://schemas.microsoft.com/office/drawing/2014/main" id="{957C96AA-3EF5-F7A5-03DF-B71ECC9EEA52}"/>
              </a:ext>
            </a:extLst>
          </p:cNvPr>
          <p:cNvPicPr>
            <a:picLocks noChangeAspect="1"/>
          </p:cNvPicPr>
          <p:nvPr/>
        </p:nvPicPr>
        <p:blipFill>
          <a:blip r:embed="rId6">
            <a:alphaModFix amt="52000"/>
          </a:blip>
          <a:srcRect l="36400" t="55387" r="40619" b="12219"/>
          <a:stretch>
            <a:fillRect/>
          </a:stretch>
        </p:blipFill>
        <p:spPr>
          <a:xfrm rot="6768133">
            <a:off x="-829531" y="-420430"/>
            <a:ext cx="2283275" cy="1810704"/>
          </a:xfrm>
          <a:prstGeom prst="rect">
            <a:avLst/>
          </a:prstGeom>
          <a:noFill/>
          <a:ln cap="flat">
            <a:noFill/>
          </a:ln>
        </p:spPr>
      </p:pic>
      <p:sp>
        <p:nvSpPr>
          <p:cNvPr id="8" name="TextBox 12">
            <a:extLst>
              <a:ext uri="{FF2B5EF4-FFF2-40B4-BE49-F238E27FC236}">
                <a16:creationId xmlns:a16="http://schemas.microsoft.com/office/drawing/2014/main" id="{1B9EBE2F-0DC4-C884-0545-652003C9E4F6}"/>
              </a:ext>
            </a:extLst>
          </p:cNvPr>
          <p:cNvSpPr txBox="1"/>
          <p:nvPr/>
        </p:nvSpPr>
        <p:spPr>
          <a:xfrm>
            <a:off x="4769966" y="841897"/>
            <a:ext cx="3017073" cy="52322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1" i="0" u="none" strike="noStrike" kern="1200" cap="none" spc="0" baseline="0" dirty="0">
                <a:solidFill>
                  <a:srgbClr val="9F23FE">
                    <a:alpha val="35000"/>
                  </a:srgbClr>
                </a:solidFill>
                <a:uFillTx/>
                <a:latin typeface="Calibri"/>
              </a:rPr>
              <a:t>Training Procedure</a:t>
            </a:r>
          </a:p>
        </p:txBody>
      </p:sp>
      <p:grpSp>
        <p:nvGrpSpPr>
          <p:cNvPr id="20" name="Group 69">
            <a:extLst>
              <a:ext uri="{FF2B5EF4-FFF2-40B4-BE49-F238E27FC236}">
                <a16:creationId xmlns:a16="http://schemas.microsoft.com/office/drawing/2014/main" id="{47D2B507-EAE6-F4EC-C6E0-72B0AAC20A75}"/>
              </a:ext>
            </a:extLst>
          </p:cNvPr>
          <p:cNvGrpSpPr/>
          <p:nvPr/>
        </p:nvGrpSpPr>
        <p:grpSpPr>
          <a:xfrm>
            <a:off x="2574679" y="2671749"/>
            <a:ext cx="3340869" cy="332156"/>
            <a:chOff x="7767681" y="2443148"/>
            <a:chExt cx="3340869" cy="332156"/>
          </a:xfrm>
        </p:grpSpPr>
        <p:cxnSp>
          <p:nvCxnSpPr>
            <p:cNvPr id="21" name="Straight Connector 70">
              <a:extLst>
                <a:ext uri="{FF2B5EF4-FFF2-40B4-BE49-F238E27FC236}">
                  <a16:creationId xmlns:a16="http://schemas.microsoft.com/office/drawing/2014/main" id="{CA7C82A8-0333-6D1B-13FC-1DBB9FC5B79B}"/>
                </a:ext>
              </a:extLst>
            </p:cNvPr>
            <p:cNvCxnSpPr>
              <a:cxnSpLocks/>
            </p:cNvCxnSpPr>
            <p:nvPr/>
          </p:nvCxnSpPr>
          <p:spPr>
            <a:xfrm>
              <a:off x="7767681" y="2770741"/>
              <a:ext cx="2520000" cy="4563"/>
            </a:xfrm>
            <a:prstGeom prst="straightConnector1">
              <a:avLst/>
            </a:prstGeom>
            <a:noFill/>
            <a:ln w="19046" cap="flat">
              <a:solidFill>
                <a:srgbClr val="C5EDEE"/>
              </a:solidFill>
              <a:prstDash val="solid"/>
              <a:miter/>
            </a:ln>
          </p:spPr>
        </p:cxnSp>
        <p:cxnSp>
          <p:nvCxnSpPr>
            <p:cNvPr id="22" name="Straight Connector 71">
              <a:extLst>
                <a:ext uri="{FF2B5EF4-FFF2-40B4-BE49-F238E27FC236}">
                  <a16:creationId xmlns:a16="http://schemas.microsoft.com/office/drawing/2014/main" id="{C1119861-D173-D285-A9A4-CD5967C53AC6}"/>
                </a:ext>
              </a:extLst>
            </p:cNvPr>
            <p:cNvCxnSpPr/>
            <p:nvPr/>
          </p:nvCxnSpPr>
          <p:spPr>
            <a:xfrm>
              <a:off x="10278359" y="2443148"/>
              <a:ext cx="0" cy="332156"/>
            </a:xfrm>
            <a:prstGeom prst="straightConnector1">
              <a:avLst/>
            </a:prstGeom>
            <a:noFill/>
            <a:ln w="19046" cap="flat">
              <a:solidFill>
                <a:srgbClr val="C5EDEE"/>
              </a:solidFill>
              <a:prstDash val="solid"/>
              <a:miter/>
            </a:ln>
          </p:spPr>
        </p:cxnSp>
        <p:cxnSp>
          <p:nvCxnSpPr>
            <p:cNvPr id="23" name="Straight Connector 72">
              <a:extLst>
                <a:ext uri="{FF2B5EF4-FFF2-40B4-BE49-F238E27FC236}">
                  <a16:creationId xmlns:a16="http://schemas.microsoft.com/office/drawing/2014/main" id="{B7323108-7754-28C7-E26F-AC62095FC39A}"/>
                </a:ext>
              </a:extLst>
            </p:cNvPr>
            <p:cNvCxnSpPr/>
            <p:nvPr/>
          </p:nvCxnSpPr>
          <p:spPr>
            <a:xfrm>
              <a:off x="9326878" y="2443148"/>
              <a:ext cx="1781672" cy="0"/>
            </a:xfrm>
            <a:prstGeom prst="straightConnector1">
              <a:avLst/>
            </a:prstGeom>
            <a:noFill/>
            <a:ln w="19046" cap="flat">
              <a:solidFill>
                <a:srgbClr val="C5EDEE"/>
              </a:solidFill>
              <a:prstDash val="solid"/>
              <a:miter/>
            </a:ln>
          </p:spPr>
        </p:cxnSp>
      </p:grpSp>
      <p:sp>
        <p:nvSpPr>
          <p:cNvPr id="25" name="TextBox 75">
            <a:extLst>
              <a:ext uri="{FF2B5EF4-FFF2-40B4-BE49-F238E27FC236}">
                <a16:creationId xmlns:a16="http://schemas.microsoft.com/office/drawing/2014/main" id="{DF2A4427-23CD-CED7-0BC9-C9D30C7E3A60}"/>
              </a:ext>
            </a:extLst>
          </p:cNvPr>
          <p:cNvSpPr txBox="1"/>
          <p:nvPr/>
        </p:nvSpPr>
        <p:spPr>
          <a:xfrm>
            <a:off x="3760502" y="2224623"/>
            <a:ext cx="2649720" cy="4308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i="0" u="none" strike="noStrike" kern="1200" cap="none" spc="0" baseline="0" dirty="0">
                <a:solidFill>
                  <a:srgbClr val="000000"/>
                </a:solidFill>
                <a:uFillTx/>
                <a:latin typeface="Calibri"/>
              </a:rPr>
              <a:t>1</a:t>
            </a:r>
            <a:r>
              <a:rPr lang="en-GB" sz="800" b="1" i="0" u="none" strike="noStrike" kern="1200" cap="none" spc="0" baseline="0" dirty="0">
                <a:solidFill>
                  <a:srgbClr val="000000"/>
                </a:solidFill>
                <a:uFillTx/>
                <a:latin typeface="Calibri"/>
              </a:rPr>
              <a:t>st</a:t>
            </a:r>
            <a:r>
              <a:rPr lang="en-GB" sz="1100" b="1" i="0" u="none" strike="noStrike" kern="1200" cap="none" spc="0" baseline="0" dirty="0">
                <a:solidFill>
                  <a:srgbClr val="000000"/>
                </a:solidFill>
                <a:uFillTx/>
                <a:latin typeface="Calibri"/>
              </a:rPr>
              <a:t> Forward pass</a:t>
            </a:r>
            <a:r>
              <a:rPr lang="en-GB" sz="1100" b="0" i="0" u="none" strike="noStrike" kern="1200" cap="none" spc="0" baseline="0" dirty="0">
                <a:solidFill>
                  <a:srgbClr val="000000"/>
                </a:solidFill>
                <a:uFillTx/>
                <a:latin typeface="Calibri"/>
              </a:rPr>
              <a:t>: Compute layer output </a:t>
            </a:r>
            <a:r>
              <a:rPr lang="en-GB" sz="1100" dirty="0">
                <a:solidFill>
                  <a:srgbClr val="000000"/>
                </a:solidFill>
                <a:latin typeface="Calibri"/>
              </a:rPr>
              <a:t>with </a:t>
            </a:r>
            <a:r>
              <a:rPr lang="en-GB" sz="1100" u="sng" dirty="0">
                <a:solidFill>
                  <a:srgbClr val="000000"/>
                </a:solidFill>
                <a:latin typeface="Calibri"/>
              </a:rPr>
              <a:t>real</a:t>
            </a:r>
            <a:r>
              <a:rPr lang="en-GB" sz="1100" dirty="0">
                <a:solidFill>
                  <a:srgbClr val="000000"/>
                </a:solidFill>
                <a:latin typeface="Calibri"/>
              </a:rPr>
              <a:t> data</a:t>
            </a:r>
            <a:endParaRPr lang="en-GB" sz="1100" b="0" i="0" u="none" strike="noStrike" kern="1200" cap="none" spc="0" baseline="0" dirty="0">
              <a:solidFill>
                <a:srgbClr val="000000"/>
              </a:solidFill>
              <a:uFillTx/>
              <a:latin typeface="Calibri"/>
            </a:endParaRPr>
          </a:p>
        </p:txBody>
      </p:sp>
      <p:grpSp>
        <p:nvGrpSpPr>
          <p:cNvPr id="26" name="Group 69">
            <a:extLst>
              <a:ext uri="{FF2B5EF4-FFF2-40B4-BE49-F238E27FC236}">
                <a16:creationId xmlns:a16="http://schemas.microsoft.com/office/drawing/2014/main" id="{7BDE070B-35DF-170D-ACE9-0E2664797ACF}"/>
              </a:ext>
            </a:extLst>
          </p:cNvPr>
          <p:cNvGrpSpPr/>
          <p:nvPr/>
        </p:nvGrpSpPr>
        <p:grpSpPr>
          <a:xfrm flipV="1">
            <a:off x="2576248" y="3870526"/>
            <a:ext cx="3425707" cy="332156"/>
            <a:chOff x="7767681" y="2443148"/>
            <a:chExt cx="3425707" cy="332156"/>
          </a:xfrm>
        </p:grpSpPr>
        <p:cxnSp>
          <p:nvCxnSpPr>
            <p:cNvPr id="27" name="Straight Connector 70">
              <a:extLst>
                <a:ext uri="{FF2B5EF4-FFF2-40B4-BE49-F238E27FC236}">
                  <a16:creationId xmlns:a16="http://schemas.microsoft.com/office/drawing/2014/main" id="{D101822B-6980-4F42-B998-2B5A9687FB9F}"/>
                </a:ext>
              </a:extLst>
            </p:cNvPr>
            <p:cNvCxnSpPr>
              <a:cxnSpLocks/>
            </p:cNvCxnSpPr>
            <p:nvPr/>
          </p:nvCxnSpPr>
          <p:spPr>
            <a:xfrm>
              <a:off x="7767681" y="2770741"/>
              <a:ext cx="2520000" cy="4563"/>
            </a:xfrm>
            <a:prstGeom prst="straightConnector1">
              <a:avLst/>
            </a:prstGeom>
            <a:noFill/>
            <a:ln w="19046" cap="flat">
              <a:solidFill>
                <a:srgbClr val="C5EDEE"/>
              </a:solidFill>
              <a:prstDash val="solid"/>
              <a:miter/>
            </a:ln>
          </p:spPr>
        </p:cxnSp>
        <p:cxnSp>
          <p:nvCxnSpPr>
            <p:cNvPr id="28" name="Straight Connector 71">
              <a:extLst>
                <a:ext uri="{FF2B5EF4-FFF2-40B4-BE49-F238E27FC236}">
                  <a16:creationId xmlns:a16="http://schemas.microsoft.com/office/drawing/2014/main" id="{E80B7A9E-7D32-4F48-C939-3B67B987AC78}"/>
                </a:ext>
              </a:extLst>
            </p:cNvPr>
            <p:cNvCxnSpPr/>
            <p:nvPr/>
          </p:nvCxnSpPr>
          <p:spPr>
            <a:xfrm>
              <a:off x="10278356" y="2443148"/>
              <a:ext cx="0" cy="332156"/>
            </a:xfrm>
            <a:prstGeom prst="straightConnector1">
              <a:avLst/>
            </a:prstGeom>
            <a:noFill/>
            <a:ln w="19046" cap="flat">
              <a:solidFill>
                <a:srgbClr val="C5EDEE"/>
              </a:solidFill>
              <a:prstDash val="solid"/>
              <a:miter/>
            </a:ln>
          </p:spPr>
        </p:cxnSp>
        <p:cxnSp>
          <p:nvCxnSpPr>
            <p:cNvPr id="29" name="Straight Connector 72">
              <a:extLst>
                <a:ext uri="{FF2B5EF4-FFF2-40B4-BE49-F238E27FC236}">
                  <a16:creationId xmlns:a16="http://schemas.microsoft.com/office/drawing/2014/main" id="{66E01F19-2531-F2EB-1142-A70816FF5DC0}"/>
                </a:ext>
              </a:extLst>
            </p:cNvPr>
            <p:cNvCxnSpPr/>
            <p:nvPr/>
          </p:nvCxnSpPr>
          <p:spPr>
            <a:xfrm>
              <a:off x="9411716" y="2443148"/>
              <a:ext cx="1781672" cy="0"/>
            </a:xfrm>
            <a:prstGeom prst="straightConnector1">
              <a:avLst/>
            </a:prstGeom>
            <a:noFill/>
            <a:ln w="19046" cap="flat">
              <a:solidFill>
                <a:srgbClr val="C5EDEE"/>
              </a:solidFill>
              <a:prstDash val="solid"/>
              <a:miter/>
            </a:ln>
          </p:spPr>
        </p:cxnSp>
      </p:grpSp>
      <p:sp>
        <p:nvSpPr>
          <p:cNvPr id="30" name="TextBox 75">
            <a:extLst>
              <a:ext uri="{FF2B5EF4-FFF2-40B4-BE49-F238E27FC236}">
                <a16:creationId xmlns:a16="http://schemas.microsoft.com/office/drawing/2014/main" id="{77C8977B-0A47-7AC0-27BD-AA22207EA707}"/>
              </a:ext>
            </a:extLst>
          </p:cNvPr>
          <p:cNvSpPr txBox="1"/>
          <p:nvPr/>
        </p:nvSpPr>
        <p:spPr>
          <a:xfrm>
            <a:off x="3873623" y="4212114"/>
            <a:ext cx="2649720" cy="4308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1" dirty="0">
                <a:solidFill>
                  <a:srgbClr val="000000"/>
                </a:solidFill>
                <a:latin typeface="Calibri"/>
              </a:rPr>
              <a:t>2</a:t>
            </a:r>
            <a:r>
              <a:rPr lang="en-GB" sz="800" b="1" dirty="0">
                <a:solidFill>
                  <a:srgbClr val="000000"/>
                </a:solidFill>
                <a:latin typeface="Calibri"/>
              </a:rPr>
              <a:t>nd</a:t>
            </a:r>
            <a:r>
              <a:rPr lang="en-GB" sz="1100" b="1" i="0" u="none" strike="noStrike" kern="1200" cap="none" spc="0" baseline="0" dirty="0">
                <a:solidFill>
                  <a:srgbClr val="000000"/>
                </a:solidFill>
                <a:uFillTx/>
                <a:latin typeface="Calibri"/>
              </a:rPr>
              <a:t> Forward pass</a:t>
            </a:r>
            <a:r>
              <a:rPr lang="en-GB" sz="1100" b="0" i="0" u="none" strike="noStrike" kern="1200" cap="none" spc="0" baseline="0" dirty="0">
                <a:solidFill>
                  <a:srgbClr val="000000"/>
                </a:solidFill>
                <a:uFillTx/>
                <a:latin typeface="Calibri"/>
              </a:rPr>
              <a:t>: Compute layer output </a:t>
            </a:r>
            <a:r>
              <a:rPr lang="en-GB" sz="1100" dirty="0">
                <a:solidFill>
                  <a:srgbClr val="000000"/>
                </a:solidFill>
                <a:latin typeface="Calibri"/>
              </a:rPr>
              <a:t>with </a:t>
            </a:r>
            <a:r>
              <a:rPr lang="en-GB" sz="1100" u="sng" dirty="0">
                <a:solidFill>
                  <a:srgbClr val="000000"/>
                </a:solidFill>
                <a:latin typeface="Calibri"/>
              </a:rPr>
              <a:t>negative</a:t>
            </a:r>
            <a:r>
              <a:rPr lang="en-GB" sz="1100" dirty="0">
                <a:solidFill>
                  <a:srgbClr val="000000"/>
                </a:solidFill>
                <a:latin typeface="Calibri"/>
              </a:rPr>
              <a:t> data</a:t>
            </a:r>
            <a:endParaRPr lang="en-GB" sz="1100" b="0" i="0" u="none" strike="noStrike" kern="1200" cap="none" spc="0" baseline="0" dirty="0">
              <a:solidFill>
                <a:srgbClr val="000000"/>
              </a:solidFill>
              <a:uFillTx/>
              <a:latin typeface="Calibri"/>
            </a:endParaRPr>
          </a:p>
        </p:txBody>
      </p:sp>
      <p:grpSp>
        <p:nvGrpSpPr>
          <p:cNvPr id="31" name="Group 69">
            <a:extLst>
              <a:ext uri="{FF2B5EF4-FFF2-40B4-BE49-F238E27FC236}">
                <a16:creationId xmlns:a16="http://schemas.microsoft.com/office/drawing/2014/main" id="{920835E3-8712-9B18-0234-49B905A97FF4}"/>
              </a:ext>
            </a:extLst>
          </p:cNvPr>
          <p:cNvGrpSpPr/>
          <p:nvPr/>
        </p:nvGrpSpPr>
        <p:grpSpPr>
          <a:xfrm flipV="1">
            <a:off x="6186124" y="2344843"/>
            <a:ext cx="2699838" cy="332156"/>
            <a:chOff x="7767681" y="2443148"/>
            <a:chExt cx="2699838" cy="332156"/>
          </a:xfrm>
        </p:grpSpPr>
        <p:cxnSp>
          <p:nvCxnSpPr>
            <p:cNvPr id="32" name="Straight Connector 70">
              <a:extLst>
                <a:ext uri="{FF2B5EF4-FFF2-40B4-BE49-F238E27FC236}">
                  <a16:creationId xmlns:a16="http://schemas.microsoft.com/office/drawing/2014/main" id="{39366B97-6D9C-F99E-CA76-026E1C0F01C6}"/>
                </a:ext>
              </a:extLst>
            </p:cNvPr>
            <p:cNvCxnSpPr>
              <a:cxnSpLocks/>
            </p:cNvCxnSpPr>
            <p:nvPr/>
          </p:nvCxnSpPr>
          <p:spPr>
            <a:xfrm>
              <a:off x="7767681" y="2770741"/>
              <a:ext cx="1800000" cy="4563"/>
            </a:xfrm>
            <a:prstGeom prst="straightConnector1">
              <a:avLst/>
            </a:prstGeom>
            <a:noFill/>
            <a:ln w="19046" cap="flat">
              <a:solidFill>
                <a:srgbClr val="C5EDEE"/>
              </a:solidFill>
              <a:prstDash val="solid"/>
              <a:miter/>
            </a:ln>
          </p:spPr>
        </p:cxnSp>
        <p:cxnSp>
          <p:nvCxnSpPr>
            <p:cNvPr id="33" name="Straight Connector 71">
              <a:extLst>
                <a:ext uri="{FF2B5EF4-FFF2-40B4-BE49-F238E27FC236}">
                  <a16:creationId xmlns:a16="http://schemas.microsoft.com/office/drawing/2014/main" id="{49322834-7915-7AD6-06BB-9485C09F5A25}"/>
                </a:ext>
              </a:extLst>
            </p:cNvPr>
            <p:cNvCxnSpPr/>
            <p:nvPr/>
          </p:nvCxnSpPr>
          <p:spPr>
            <a:xfrm>
              <a:off x="9561922" y="2443148"/>
              <a:ext cx="0" cy="332156"/>
            </a:xfrm>
            <a:prstGeom prst="straightConnector1">
              <a:avLst/>
            </a:prstGeom>
            <a:noFill/>
            <a:ln w="19046" cap="flat">
              <a:solidFill>
                <a:srgbClr val="C5EDEE"/>
              </a:solidFill>
              <a:prstDash val="solid"/>
              <a:miter/>
            </a:ln>
          </p:spPr>
        </p:cxnSp>
        <p:cxnSp>
          <p:nvCxnSpPr>
            <p:cNvPr id="34" name="Straight Connector 72">
              <a:extLst>
                <a:ext uri="{FF2B5EF4-FFF2-40B4-BE49-F238E27FC236}">
                  <a16:creationId xmlns:a16="http://schemas.microsoft.com/office/drawing/2014/main" id="{05383AEE-6B6E-D624-9876-50BE66C1653F}"/>
                </a:ext>
              </a:extLst>
            </p:cNvPr>
            <p:cNvCxnSpPr/>
            <p:nvPr/>
          </p:nvCxnSpPr>
          <p:spPr>
            <a:xfrm>
              <a:off x="8685847" y="2443148"/>
              <a:ext cx="1781672" cy="0"/>
            </a:xfrm>
            <a:prstGeom prst="straightConnector1">
              <a:avLst/>
            </a:prstGeom>
            <a:noFill/>
            <a:ln w="19046" cap="flat">
              <a:solidFill>
                <a:srgbClr val="C5EDEE"/>
              </a:solidFill>
              <a:prstDash val="solid"/>
              <a:miter/>
            </a:ln>
          </p:spPr>
        </p:cxnSp>
      </p:grpSp>
      <p:sp>
        <p:nvSpPr>
          <p:cNvPr id="35" name="TextBox 75">
            <a:extLst>
              <a:ext uri="{FF2B5EF4-FFF2-40B4-BE49-F238E27FC236}">
                <a16:creationId xmlns:a16="http://schemas.microsoft.com/office/drawing/2014/main" id="{E32E837D-0B09-A86B-39AC-F702CDAD45DA}"/>
              </a:ext>
            </a:extLst>
          </p:cNvPr>
          <p:cNvSpPr txBox="1"/>
          <p:nvPr/>
        </p:nvSpPr>
        <p:spPr>
          <a:xfrm>
            <a:off x="6888655" y="2688309"/>
            <a:ext cx="2346113" cy="4308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dirty="0">
                <a:solidFill>
                  <a:srgbClr val="000000"/>
                </a:solidFill>
                <a:uFillTx/>
                <a:latin typeface="Calibri"/>
              </a:rPr>
              <a:t>Change weights to make </a:t>
            </a:r>
            <a:r>
              <a:rPr lang="en-GB" sz="1100" b="1" i="0" u="none" strike="noStrike" kern="1200" cap="none" spc="0" baseline="0" dirty="0">
                <a:solidFill>
                  <a:srgbClr val="000000"/>
                </a:solidFill>
                <a:uFillTx/>
                <a:latin typeface="Calibri"/>
              </a:rPr>
              <a:t>goodness</a:t>
            </a:r>
            <a:r>
              <a:rPr lang="en-GB" sz="1100" b="0" i="0" u="none" strike="noStrike" kern="1200" cap="none" spc="0" baseline="0" dirty="0">
                <a:solidFill>
                  <a:srgbClr val="000000"/>
                </a:solidFill>
                <a:uFillTx/>
                <a:latin typeface="Calibri"/>
              </a:rPr>
              <a:t> as </a:t>
            </a:r>
            <a:r>
              <a:rPr lang="en-GB" sz="1100" b="0" i="0" u="sng" strike="noStrike" kern="1200" cap="none" spc="0" baseline="0" dirty="0">
                <a:solidFill>
                  <a:srgbClr val="000000"/>
                </a:solidFill>
                <a:uFillTx/>
                <a:latin typeface="Calibri"/>
              </a:rPr>
              <a:t>higher</a:t>
            </a:r>
            <a:r>
              <a:rPr lang="en-GB" sz="1100" b="0" i="0" u="none" strike="noStrike" kern="1200" cap="none" spc="0" baseline="0" dirty="0">
                <a:solidFill>
                  <a:srgbClr val="000000"/>
                </a:solidFill>
                <a:uFillTx/>
                <a:latin typeface="Calibri"/>
              </a:rPr>
              <a:t> than a </a:t>
            </a:r>
            <a:r>
              <a:rPr lang="en-GB" sz="1100" b="1" i="0" u="none" strike="noStrike" kern="1200" cap="none" spc="0" baseline="0" dirty="0">
                <a:solidFill>
                  <a:srgbClr val="000000"/>
                </a:solidFill>
                <a:uFillTx/>
                <a:latin typeface="Calibri"/>
              </a:rPr>
              <a:t>threshold</a:t>
            </a:r>
            <a:r>
              <a:rPr lang="en-GB" sz="1100" b="0" i="0" u="none" strike="noStrike" kern="1200" cap="none" spc="0" baseline="0" dirty="0">
                <a:solidFill>
                  <a:srgbClr val="000000"/>
                </a:solidFill>
                <a:uFillTx/>
                <a:latin typeface="Calibri"/>
              </a:rPr>
              <a:t> as possible</a:t>
            </a:r>
          </a:p>
        </p:txBody>
      </p:sp>
      <p:grpSp>
        <p:nvGrpSpPr>
          <p:cNvPr id="36" name="Group 69">
            <a:extLst>
              <a:ext uri="{FF2B5EF4-FFF2-40B4-BE49-F238E27FC236}">
                <a16:creationId xmlns:a16="http://schemas.microsoft.com/office/drawing/2014/main" id="{BA07E866-01ED-A043-167F-1D8FCF53BFD6}"/>
              </a:ext>
            </a:extLst>
          </p:cNvPr>
          <p:cNvGrpSpPr/>
          <p:nvPr/>
        </p:nvGrpSpPr>
        <p:grpSpPr>
          <a:xfrm>
            <a:off x="6327525" y="4198623"/>
            <a:ext cx="2633853" cy="332156"/>
            <a:chOff x="7767681" y="2443148"/>
            <a:chExt cx="2633853" cy="332156"/>
          </a:xfrm>
        </p:grpSpPr>
        <p:cxnSp>
          <p:nvCxnSpPr>
            <p:cNvPr id="37" name="Straight Connector 70">
              <a:extLst>
                <a:ext uri="{FF2B5EF4-FFF2-40B4-BE49-F238E27FC236}">
                  <a16:creationId xmlns:a16="http://schemas.microsoft.com/office/drawing/2014/main" id="{A19D4A1F-D2AE-9159-3561-F43F7567BDFC}"/>
                </a:ext>
              </a:extLst>
            </p:cNvPr>
            <p:cNvCxnSpPr>
              <a:cxnSpLocks/>
            </p:cNvCxnSpPr>
            <p:nvPr/>
          </p:nvCxnSpPr>
          <p:spPr>
            <a:xfrm>
              <a:off x="7767681" y="2770741"/>
              <a:ext cx="1800000" cy="4563"/>
            </a:xfrm>
            <a:prstGeom prst="straightConnector1">
              <a:avLst/>
            </a:prstGeom>
            <a:noFill/>
            <a:ln w="19046" cap="flat">
              <a:solidFill>
                <a:srgbClr val="C5EDEE"/>
              </a:solidFill>
              <a:prstDash val="solid"/>
              <a:miter/>
            </a:ln>
          </p:spPr>
        </p:cxnSp>
        <p:cxnSp>
          <p:nvCxnSpPr>
            <p:cNvPr id="38" name="Straight Connector 71">
              <a:extLst>
                <a:ext uri="{FF2B5EF4-FFF2-40B4-BE49-F238E27FC236}">
                  <a16:creationId xmlns:a16="http://schemas.microsoft.com/office/drawing/2014/main" id="{369C2B5B-3B7E-F7CB-E420-10F6B004E4DA}"/>
                </a:ext>
              </a:extLst>
            </p:cNvPr>
            <p:cNvCxnSpPr/>
            <p:nvPr/>
          </p:nvCxnSpPr>
          <p:spPr>
            <a:xfrm>
              <a:off x="9552499" y="2443148"/>
              <a:ext cx="0" cy="332156"/>
            </a:xfrm>
            <a:prstGeom prst="straightConnector1">
              <a:avLst/>
            </a:prstGeom>
            <a:noFill/>
            <a:ln w="19046" cap="flat">
              <a:solidFill>
                <a:srgbClr val="C5EDEE"/>
              </a:solidFill>
              <a:prstDash val="solid"/>
              <a:miter/>
            </a:ln>
          </p:spPr>
        </p:cxnSp>
        <p:cxnSp>
          <p:nvCxnSpPr>
            <p:cNvPr id="39" name="Straight Connector 72">
              <a:extLst>
                <a:ext uri="{FF2B5EF4-FFF2-40B4-BE49-F238E27FC236}">
                  <a16:creationId xmlns:a16="http://schemas.microsoft.com/office/drawing/2014/main" id="{7E47A292-06BE-8572-3F40-0B1E27FE85FF}"/>
                </a:ext>
              </a:extLst>
            </p:cNvPr>
            <p:cNvCxnSpPr/>
            <p:nvPr/>
          </p:nvCxnSpPr>
          <p:spPr>
            <a:xfrm>
              <a:off x="8619862" y="2443148"/>
              <a:ext cx="1781672" cy="0"/>
            </a:xfrm>
            <a:prstGeom prst="straightConnector1">
              <a:avLst/>
            </a:prstGeom>
            <a:noFill/>
            <a:ln w="19046" cap="flat">
              <a:solidFill>
                <a:srgbClr val="C5EDEE"/>
              </a:solidFill>
              <a:prstDash val="solid"/>
              <a:miter/>
            </a:ln>
          </p:spPr>
        </p:cxnSp>
      </p:grpSp>
      <p:sp>
        <p:nvSpPr>
          <p:cNvPr id="40" name="TextBox 75">
            <a:extLst>
              <a:ext uri="{FF2B5EF4-FFF2-40B4-BE49-F238E27FC236}">
                <a16:creationId xmlns:a16="http://schemas.microsoft.com/office/drawing/2014/main" id="{AC483183-FA36-020E-A0F6-AD8960173344}"/>
              </a:ext>
            </a:extLst>
          </p:cNvPr>
          <p:cNvSpPr txBox="1"/>
          <p:nvPr/>
        </p:nvSpPr>
        <p:spPr>
          <a:xfrm>
            <a:off x="6975060" y="3745688"/>
            <a:ext cx="2346113" cy="4308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dirty="0">
                <a:solidFill>
                  <a:srgbClr val="000000"/>
                </a:solidFill>
                <a:uFillTx/>
                <a:latin typeface="Calibri"/>
              </a:rPr>
              <a:t>Change weights to make </a:t>
            </a:r>
            <a:r>
              <a:rPr lang="en-GB" sz="1100" b="1" i="0" u="none" strike="noStrike" kern="1200" cap="none" spc="0" baseline="0" dirty="0">
                <a:solidFill>
                  <a:srgbClr val="000000"/>
                </a:solidFill>
                <a:uFillTx/>
                <a:latin typeface="Calibri"/>
              </a:rPr>
              <a:t>goodness</a:t>
            </a:r>
            <a:r>
              <a:rPr lang="en-GB" sz="1100" b="0" i="0" u="none" strike="noStrike" kern="1200" cap="none" spc="0" baseline="0" dirty="0">
                <a:solidFill>
                  <a:srgbClr val="000000"/>
                </a:solidFill>
                <a:uFillTx/>
                <a:latin typeface="Calibri"/>
              </a:rPr>
              <a:t> as </a:t>
            </a:r>
            <a:r>
              <a:rPr lang="en-GB" sz="1100" b="0" i="0" u="sng" strike="noStrike" kern="1200" cap="none" spc="0" baseline="0" dirty="0">
                <a:solidFill>
                  <a:srgbClr val="000000"/>
                </a:solidFill>
                <a:uFillTx/>
                <a:latin typeface="Calibri"/>
              </a:rPr>
              <a:t>smaller</a:t>
            </a:r>
            <a:r>
              <a:rPr lang="en-GB" sz="1100" b="0" i="0" u="none" strike="noStrike" kern="1200" cap="none" spc="0" baseline="0" dirty="0">
                <a:solidFill>
                  <a:srgbClr val="000000"/>
                </a:solidFill>
                <a:uFillTx/>
                <a:latin typeface="Calibri"/>
              </a:rPr>
              <a:t> than a </a:t>
            </a:r>
            <a:r>
              <a:rPr lang="en-GB" sz="1100" b="1" i="0" u="none" strike="noStrike" kern="1200" cap="none" spc="0" baseline="0" dirty="0">
                <a:solidFill>
                  <a:srgbClr val="000000"/>
                </a:solidFill>
                <a:uFillTx/>
                <a:latin typeface="Calibri"/>
              </a:rPr>
              <a:t>threshold</a:t>
            </a:r>
            <a:r>
              <a:rPr lang="en-GB" sz="1100" b="0" i="0" u="none" strike="noStrike" kern="1200" cap="none" spc="0" baseline="0" dirty="0">
                <a:solidFill>
                  <a:srgbClr val="000000"/>
                </a:solidFill>
                <a:uFillTx/>
                <a:latin typeface="Calibri"/>
              </a:rPr>
              <a:t> as possible</a:t>
            </a:r>
          </a:p>
        </p:txBody>
      </p:sp>
      <p:grpSp>
        <p:nvGrpSpPr>
          <p:cNvPr id="41" name="Group 69">
            <a:extLst>
              <a:ext uri="{FF2B5EF4-FFF2-40B4-BE49-F238E27FC236}">
                <a16:creationId xmlns:a16="http://schemas.microsoft.com/office/drawing/2014/main" id="{5195F35C-A060-0665-A6DF-D886EB9E6B84}"/>
              </a:ext>
            </a:extLst>
          </p:cNvPr>
          <p:cNvGrpSpPr/>
          <p:nvPr/>
        </p:nvGrpSpPr>
        <p:grpSpPr>
          <a:xfrm flipV="1">
            <a:off x="9157138" y="2789472"/>
            <a:ext cx="2699838" cy="332156"/>
            <a:chOff x="7767681" y="2443148"/>
            <a:chExt cx="2699838" cy="332156"/>
          </a:xfrm>
        </p:grpSpPr>
        <p:cxnSp>
          <p:nvCxnSpPr>
            <p:cNvPr id="42" name="Straight Connector 70">
              <a:extLst>
                <a:ext uri="{FF2B5EF4-FFF2-40B4-BE49-F238E27FC236}">
                  <a16:creationId xmlns:a16="http://schemas.microsoft.com/office/drawing/2014/main" id="{930F1B2B-C4CC-80E4-005E-0505270329E8}"/>
                </a:ext>
              </a:extLst>
            </p:cNvPr>
            <p:cNvCxnSpPr>
              <a:cxnSpLocks/>
            </p:cNvCxnSpPr>
            <p:nvPr/>
          </p:nvCxnSpPr>
          <p:spPr>
            <a:xfrm>
              <a:off x="7767681" y="2770741"/>
              <a:ext cx="1800000" cy="4563"/>
            </a:xfrm>
            <a:prstGeom prst="straightConnector1">
              <a:avLst/>
            </a:prstGeom>
            <a:noFill/>
            <a:ln w="19046" cap="flat">
              <a:solidFill>
                <a:srgbClr val="C5EDEE"/>
              </a:solidFill>
              <a:prstDash val="solid"/>
              <a:miter/>
            </a:ln>
          </p:spPr>
        </p:cxnSp>
        <p:cxnSp>
          <p:nvCxnSpPr>
            <p:cNvPr id="43" name="Straight Connector 71">
              <a:extLst>
                <a:ext uri="{FF2B5EF4-FFF2-40B4-BE49-F238E27FC236}">
                  <a16:creationId xmlns:a16="http://schemas.microsoft.com/office/drawing/2014/main" id="{35C6D6D2-4E8B-91CD-CB8A-91B590B12898}"/>
                </a:ext>
              </a:extLst>
            </p:cNvPr>
            <p:cNvCxnSpPr/>
            <p:nvPr/>
          </p:nvCxnSpPr>
          <p:spPr>
            <a:xfrm>
              <a:off x="9561922" y="2443148"/>
              <a:ext cx="0" cy="332156"/>
            </a:xfrm>
            <a:prstGeom prst="straightConnector1">
              <a:avLst/>
            </a:prstGeom>
            <a:noFill/>
            <a:ln w="19046" cap="flat">
              <a:solidFill>
                <a:srgbClr val="C5EDEE"/>
              </a:solidFill>
              <a:prstDash val="solid"/>
              <a:miter/>
            </a:ln>
          </p:spPr>
        </p:cxnSp>
        <p:cxnSp>
          <p:nvCxnSpPr>
            <p:cNvPr id="44" name="Straight Connector 72">
              <a:extLst>
                <a:ext uri="{FF2B5EF4-FFF2-40B4-BE49-F238E27FC236}">
                  <a16:creationId xmlns:a16="http://schemas.microsoft.com/office/drawing/2014/main" id="{D7A83932-FE47-C9FE-9922-9E991735CE6B}"/>
                </a:ext>
              </a:extLst>
            </p:cNvPr>
            <p:cNvCxnSpPr/>
            <p:nvPr/>
          </p:nvCxnSpPr>
          <p:spPr>
            <a:xfrm>
              <a:off x="8685847" y="2443148"/>
              <a:ext cx="1781672" cy="0"/>
            </a:xfrm>
            <a:prstGeom prst="straightConnector1">
              <a:avLst/>
            </a:prstGeom>
            <a:noFill/>
            <a:ln w="19046" cap="flat">
              <a:solidFill>
                <a:srgbClr val="C5EDEE"/>
              </a:solidFill>
              <a:prstDash val="solid"/>
              <a:miter/>
            </a:ln>
          </p:spPr>
        </p:cxnSp>
      </p:grpSp>
      <p:grpSp>
        <p:nvGrpSpPr>
          <p:cNvPr id="46" name="Group 69">
            <a:extLst>
              <a:ext uri="{FF2B5EF4-FFF2-40B4-BE49-F238E27FC236}">
                <a16:creationId xmlns:a16="http://schemas.microsoft.com/office/drawing/2014/main" id="{3299F7BD-8AF0-C7E8-FC67-56419F1119A6}"/>
              </a:ext>
            </a:extLst>
          </p:cNvPr>
          <p:cNvGrpSpPr/>
          <p:nvPr/>
        </p:nvGrpSpPr>
        <p:grpSpPr>
          <a:xfrm>
            <a:off x="9241979" y="3766562"/>
            <a:ext cx="2633853" cy="332156"/>
            <a:chOff x="7767681" y="2443148"/>
            <a:chExt cx="2633853" cy="332156"/>
          </a:xfrm>
        </p:grpSpPr>
        <p:cxnSp>
          <p:nvCxnSpPr>
            <p:cNvPr id="47" name="Straight Connector 70">
              <a:extLst>
                <a:ext uri="{FF2B5EF4-FFF2-40B4-BE49-F238E27FC236}">
                  <a16:creationId xmlns:a16="http://schemas.microsoft.com/office/drawing/2014/main" id="{2C68DB41-AF4B-9BEC-407A-323E687748D5}"/>
                </a:ext>
              </a:extLst>
            </p:cNvPr>
            <p:cNvCxnSpPr>
              <a:cxnSpLocks/>
            </p:cNvCxnSpPr>
            <p:nvPr/>
          </p:nvCxnSpPr>
          <p:spPr>
            <a:xfrm>
              <a:off x="7767681" y="2770741"/>
              <a:ext cx="1800000" cy="4563"/>
            </a:xfrm>
            <a:prstGeom prst="straightConnector1">
              <a:avLst/>
            </a:prstGeom>
            <a:noFill/>
            <a:ln w="19046" cap="flat">
              <a:solidFill>
                <a:srgbClr val="C5EDEE"/>
              </a:solidFill>
              <a:prstDash val="solid"/>
              <a:miter/>
            </a:ln>
          </p:spPr>
        </p:cxnSp>
        <p:cxnSp>
          <p:nvCxnSpPr>
            <p:cNvPr id="48" name="Straight Connector 71">
              <a:extLst>
                <a:ext uri="{FF2B5EF4-FFF2-40B4-BE49-F238E27FC236}">
                  <a16:creationId xmlns:a16="http://schemas.microsoft.com/office/drawing/2014/main" id="{A8F15CE1-F4E3-DAE9-8BEC-93A3565722C6}"/>
                </a:ext>
              </a:extLst>
            </p:cNvPr>
            <p:cNvCxnSpPr/>
            <p:nvPr/>
          </p:nvCxnSpPr>
          <p:spPr>
            <a:xfrm>
              <a:off x="9552499" y="2443148"/>
              <a:ext cx="0" cy="332156"/>
            </a:xfrm>
            <a:prstGeom prst="straightConnector1">
              <a:avLst/>
            </a:prstGeom>
            <a:noFill/>
            <a:ln w="19046" cap="flat">
              <a:solidFill>
                <a:srgbClr val="C5EDEE"/>
              </a:solidFill>
              <a:prstDash val="solid"/>
              <a:miter/>
            </a:ln>
          </p:spPr>
        </p:cxnSp>
        <p:cxnSp>
          <p:nvCxnSpPr>
            <p:cNvPr id="49" name="Straight Connector 72">
              <a:extLst>
                <a:ext uri="{FF2B5EF4-FFF2-40B4-BE49-F238E27FC236}">
                  <a16:creationId xmlns:a16="http://schemas.microsoft.com/office/drawing/2014/main" id="{A04D3140-90C6-6869-D900-70F9B5239AAB}"/>
                </a:ext>
              </a:extLst>
            </p:cNvPr>
            <p:cNvCxnSpPr/>
            <p:nvPr/>
          </p:nvCxnSpPr>
          <p:spPr>
            <a:xfrm>
              <a:off x="8619862" y="2443148"/>
              <a:ext cx="1781672" cy="0"/>
            </a:xfrm>
            <a:prstGeom prst="straightConnector1">
              <a:avLst/>
            </a:prstGeom>
            <a:noFill/>
            <a:ln w="19046" cap="flat">
              <a:solidFill>
                <a:srgbClr val="C5EDEE"/>
              </a:solidFill>
              <a:prstDash val="solid"/>
              <a:miter/>
            </a:ln>
          </p:spPr>
        </p:cxnSp>
      </p:grpSp>
      <p:sp>
        <p:nvSpPr>
          <p:cNvPr id="50" name="TextBox 75">
            <a:extLst>
              <a:ext uri="{FF2B5EF4-FFF2-40B4-BE49-F238E27FC236}">
                <a16:creationId xmlns:a16="http://schemas.microsoft.com/office/drawing/2014/main" id="{437D4D7B-77D7-AF86-53B5-D326ACEE4255}"/>
              </a:ext>
            </a:extLst>
          </p:cNvPr>
          <p:cNvSpPr txBox="1"/>
          <p:nvPr/>
        </p:nvSpPr>
        <p:spPr>
          <a:xfrm>
            <a:off x="9898944" y="3238208"/>
            <a:ext cx="2346113" cy="43088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dirty="0">
                <a:solidFill>
                  <a:srgbClr val="000000"/>
                </a:solidFill>
                <a:uFillTx/>
                <a:latin typeface="Calibri"/>
              </a:rPr>
              <a:t>Goodness higher than threshold for real data and lower for fake data</a:t>
            </a:r>
          </a:p>
        </p:txBody>
      </p:sp>
      <p:grpSp>
        <p:nvGrpSpPr>
          <p:cNvPr id="9" name="Group 15">
            <a:extLst>
              <a:ext uri="{FF2B5EF4-FFF2-40B4-BE49-F238E27FC236}">
                <a16:creationId xmlns:a16="http://schemas.microsoft.com/office/drawing/2014/main" id="{5E85A3B1-F077-34D4-B74F-B2C96D0D5C85}"/>
              </a:ext>
            </a:extLst>
          </p:cNvPr>
          <p:cNvGrpSpPr/>
          <p:nvPr/>
        </p:nvGrpSpPr>
        <p:grpSpPr>
          <a:xfrm>
            <a:off x="228564" y="2671749"/>
            <a:ext cx="2346116" cy="1514502"/>
            <a:chOff x="2574676" y="1555494"/>
            <a:chExt cx="7675107" cy="1514502"/>
          </a:xfrm>
        </p:grpSpPr>
        <p:sp>
          <p:nvSpPr>
            <p:cNvPr id="10" name="TextBox 5">
              <a:extLst>
                <a:ext uri="{FF2B5EF4-FFF2-40B4-BE49-F238E27FC236}">
                  <a16:creationId xmlns:a16="http://schemas.microsoft.com/office/drawing/2014/main" id="{E72F0400-1BB5-6F50-97E2-1A85B7A6E3FE}"/>
                </a:ext>
              </a:extLst>
            </p:cNvPr>
            <p:cNvSpPr txBox="1"/>
            <p:nvPr/>
          </p:nvSpPr>
          <p:spPr>
            <a:xfrm>
              <a:off x="2847999" y="1835691"/>
              <a:ext cx="7128458" cy="954107"/>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Calibri"/>
                </a:rPr>
                <a:t>Two Forward Steps</a:t>
              </a:r>
            </a:p>
          </p:txBody>
        </p:sp>
        <p:sp>
          <p:nvSpPr>
            <p:cNvPr id="11" name="Rectangle: Rounded Corners 7">
              <a:extLst>
                <a:ext uri="{FF2B5EF4-FFF2-40B4-BE49-F238E27FC236}">
                  <a16:creationId xmlns:a16="http://schemas.microsoft.com/office/drawing/2014/main" id="{F7CF193D-E6C5-DCF1-BA33-9D53942D6F3B}"/>
                </a:ext>
              </a:extLst>
            </p:cNvPr>
            <p:cNvSpPr/>
            <p:nvPr/>
          </p:nvSpPr>
          <p:spPr>
            <a:xfrm>
              <a:off x="2574676" y="1555494"/>
              <a:ext cx="7675107" cy="1514502"/>
            </a:xfrm>
            <a:custGeom>
              <a:avLst>
                <a:gd name="f10" fmla="val 3600"/>
              </a:avLst>
              <a:gdLst>
                <a:gd name="f1" fmla="val 10800000"/>
                <a:gd name="f2" fmla="val 5400000"/>
                <a:gd name="f3" fmla="val 16200000"/>
                <a:gd name="f4" fmla="val w"/>
                <a:gd name="f5" fmla="val h"/>
                <a:gd name="f6" fmla="val ss"/>
                <a:gd name="f7" fmla="val 0"/>
                <a:gd name="f8" fmla="*/ 5419351 1 1725033"/>
                <a:gd name="f9" fmla="val 45"/>
                <a:gd name="f10" fmla="val 3600"/>
                <a:gd name="f11" fmla="abs f4"/>
                <a:gd name="f12" fmla="abs f5"/>
                <a:gd name="f13" fmla="abs f6"/>
                <a:gd name="f14" fmla="*/ f8 1 180"/>
                <a:gd name="f15" fmla="val f10"/>
                <a:gd name="f16" fmla="+- 0 0 f2"/>
                <a:gd name="f17" fmla="?: f11 f4 1"/>
                <a:gd name="f18" fmla="?: f12 f5 1"/>
                <a:gd name="f19" fmla="?: f13 f6 1"/>
                <a:gd name="f20" fmla="*/ f9 f14 1"/>
                <a:gd name="f21" fmla="+- f7 f15 0"/>
                <a:gd name="f22" fmla="*/ f17 1 21600"/>
                <a:gd name="f23" fmla="*/ f18 1 21600"/>
                <a:gd name="f24" fmla="*/ 21600 f17 1"/>
                <a:gd name="f25" fmla="*/ 21600 f18 1"/>
                <a:gd name="f26" fmla="+- 0 0 f20"/>
                <a:gd name="f27" fmla="+- f7 0 f21"/>
                <a:gd name="f28" fmla="+- f21 0 f7"/>
                <a:gd name="f29" fmla="min f23 f22"/>
                <a:gd name="f30" fmla="*/ f24 1 f19"/>
                <a:gd name="f31" fmla="*/ f25 1 f19"/>
                <a:gd name="f32" fmla="*/ f26 f1 1"/>
                <a:gd name="f33" fmla="abs f27"/>
                <a:gd name="f34" fmla="abs f28"/>
                <a:gd name="f35" fmla="?: f27 f16 f2"/>
                <a:gd name="f36" fmla="?: f27 f2 f16"/>
                <a:gd name="f37" fmla="?: f27 f3 f2"/>
                <a:gd name="f38" fmla="?: f27 f2 f3"/>
                <a:gd name="f39" fmla="?: f28 f16 f2"/>
                <a:gd name="f40" fmla="?: f28 f2 f16"/>
                <a:gd name="f41" fmla="?: f27 0 f1"/>
                <a:gd name="f42" fmla="?: f27 f1 0"/>
                <a:gd name="f43" fmla="val f30"/>
                <a:gd name="f44" fmla="val f31"/>
                <a:gd name="f45" fmla="*/ f32 1 f8"/>
                <a:gd name="f46" fmla="?: f27 f38 f37"/>
                <a:gd name="f47" fmla="?: f27 f37 f38"/>
                <a:gd name="f48" fmla="?: f28 f36 f35"/>
                <a:gd name="f49" fmla="*/ f21 f29 1"/>
                <a:gd name="f50" fmla="*/ f7 f29 1"/>
                <a:gd name="f51" fmla="*/ f33 f29 1"/>
                <a:gd name="f52" fmla="*/ f34 f29 1"/>
                <a:gd name="f53" fmla="+- f44 0 f15"/>
                <a:gd name="f54" fmla="+- f43 0 f15"/>
                <a:gd name="f55" fmla="+- f45 0 f2"/>
                <a:gd name="f56" fmla="?: f28 f47 f46"/>
                <a:gd name="f57" fmla="*/ f44 f29 1"/>
                <a:gd name="f58" fmla="*/ f43 f29 1"/>
                <a:gd name="f59" fmla="+- f55 f2 0"/>
                <a:gd name="f60" fmla="+- f44 0 f53"/>
                <a:gd name="f61" fmla="+- f43 0 f54"/>
                <a:gd name="f62" fmla="+- f53 0 f44"/>
                <a:gd name="f63" fmla="+- f54 0 f43"/>
                <a:gd name="f64" fmla="*/ f53 f29 1"/>
                <a:gd name="f65" fmla="*/ f54 f29 1"/>
                <a:gd name="f66" fmla="*/ f59 f8 1"/>
                <a:gd name="f67" fmla="abs f60"/>
                <a:gd name="f68" fmla="?: f60 0 f1"/>
                <a:gd name="f69" fmla="?: f60 f1 0"/>
                <a:gd name="f70" fmla="?: f60 f39 f40"/>
                <a:gd name="f71" fmla="abs f61"/>
                <a:gd name="f72" fmla="abs f62"/>
                <a:gd name="f73" fmla="?: f61 f16 f2"/>
                <a:gd name="f74" fmla="?: f61 f2 f16"/>
                <a:gd name="f75" fmla="?: f61 f3 f2"/>
                <a:gd name="f76" fmla="?: f61 f2 f3"/>
                <a:gd name="f77" fmla="abs f63"/>
                <a:gd name="f78" fmla="?: f63 f16 f2"/>
                <a:gd name="f79" fmla="?: f63 f2 f16"/>
                <a:gd name="f80" fmla="?: f63 f42 f41"/>
                <a:gd name="f81" fmla="?: f63 f41 f42"/>
                <a:gd name="f82" fmla="*/ f66 1 f1"/>
                <a:gd name="f83" fmla="?: f28 f69 f68"/>
                <a:gd name="f84" fmla="?: f28 f68 f69"/>
                <a:gd name="f85" fmla="?: f61 f76 f75"/>
                <a:gd name="f86" fmla="?: f61 f75 f76"/>
                <a:gd name="f87" fmla="?: f62 f74 f73"/>
                <a:gd name="f88" fmla="?: f27 f80 f81"/>
                <a:gd name="f89" fmla="?: f27 f78 f79"/>
                <a:gd name="f90" fmla="*/ f67 f29 1"/>
                <a:gd name="f91" fmla="*/ f71 f29 1"/>
                <a:gd name="f92" fmla="*/ f72 f29 1"/>
                <a:gd name="f93" fmla="*/ f77 f29 1"/>
                <a:gd name="f94" fmla="+- 0 0 f82"/>
                <a:gd name="f95" fmla="?: f60 f83 f84"/>
                <a:gd name="f96" fmla="?: f62 f86 f85"/>
                <a:gd name="f97" fmla="+- 0 0 f94"/>
                <a:gd name="f98" fmla="*/ f97 f1 1"/>
                <a:gd name="f99" fmla="*/ f98 1 f8"/>
                <a:gd name="f100" fmla="+- f99 0 f2"/>
                <a:gd name="f101" fmla="cos 1 f100"/>
                <a:gd name="f102" fmla="+- 0 0 f101"/>
                <a:gd name="f103" fmla="+- 0 0 f102"/>
                <a:gd name="f104" fmla="val f103"/>
                <a:gd name="f105" fmla="+- 0 0 f104"/>
                <a:gd name="f106" fmla="*/ f15 f105 1"/>
                <a:gd name="f107" fmla="*/ f106 3163 1"/>
                <a:gd name="f108" fmla="*/ f107 1 7636"/>
                <a:gd name="f109" fmla="+- f7 f108 0"/>
                <a:gd name="f110" fmla="+- f43 0 f108"/>
                <a:gd name="f111" fmla="+- f44 0 f108"/>
                <a:gd name="f112" fmla="*/ f109 f29 1"/>
                <a:gd name="f113" fmla="*/ f110 f29 1"/>
                <a:gd name="f114" fmla="*/ f111 f29 1"/>
              </a:gdLst>
              <a:ahLst/>
              <a:cxnLst>
                <a:cxn ang="3cd4">
                  <a:pos x="hc" y="t"/>
                </a:cxn>
                <a:cxn ang="0">
                  <a:pos x="r" y="vc"/>
                </a:cxn>
                <a:cxn ang="cd4">
                  <a:pos x="hc" y="b"/>
                </a:cxn>
                <a:cxn ang="cd2">
                  <a:pos x="l" y="vc"/>
                </a:cxn>
              </a:cxnLst>
              <a:rect l="f112" t="f112" r="f113" b="f114"/>
              <a:pathLst>
                <a:path>
                  <a:moveTo>
                    <a:pt x="f49" y="f50"/>
                  </a:moveTo>
                  <a:arcTo wR="f51" hR="f52" stAng="f56" swAng="f48"/>
                  <a:lnTo>
                    <a:pt x="f50" y="f64"/>
                  </a:lnTo>
                  <a:arcTo wR="f52" hR="f90" stAng="f95" swAng="f70"/>
                  <a:lnTo>
                    <a:pt x="f65" y="f57"/>
                  </a:lnTo>
                  <a:arcTo wR="f91" hR="f92" stAng="f96" swAng="f87"/>
                  <a:lnTo>
                    <a:pt x="f58" y="f49"/>
                  </a:lnTo>
                  <a:arcTo wR="f93" hR="f51" stAng="f88" swAng="f89"/>
                  <a:close/>
                </a:path>
              </a:pathLst>
            </a:custGeom>
            <a:solidFill>
              <a:srgbClr val="D3BCEE">
                <a:alpha val="3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Calibri"/>
              </a:endParaRPr>
            </a:p>
          </p:txBody>
        </p:sp>
      </p:grpSp>
    </p:spTree>
    <p:extLst>
      <p:ext uri="{BB962C8B-B14F-4D97-AF65-F5344CB8AC3E}">
        <p14:creationId xmlns:p14="http://schemas.microsoft.com/office/powerpoint/2010/main" val="157941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1040</Words>
  <Application>Microsoft Office PowerPoint</Application>
  <PresentationFormat>Widescreen</PresentationFormat>
  <Paragraphs>176</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Calibri</vt:lpstr>
      <vt:lpstr>Calibri Light</vt:lpstr>
      <vt:lpstr>Cambria Math</vt:lpstr>
      <vt:lpstr>Office Theme</vt:lpstr>
      <vt:lpstr>Forward-Forward</vt:lpstr>
      <vt:lpstr>Forward-Forward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Forward-Forward</dc:title>
  <dc:creator>BIAGIO INCARDONA</dc:creator>
  <cp:lastModifiedBy>BIAGIO INCARDONA</cp:lastModifiedBy>
  <cp:revision>50</cp:revision>
  <dcterms:created xsi:type="dcterms:W3CDTF">2023-02-28T09:46:24Z</dcterms:created>
  <dcterms:modified xsi:type="dcterms:W3CDTF">2023-04-05T16:48:07Z</dcterms:modified>
</cp:coreProperties>
</file>